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65" r:id="rId2"/>
    <p:sldId id="311" r:id="rId3"/>
    <p:sldId id="347" r:id="rId4"/>
    <p:sldId id="316" r:id="rId5"/>
    <p:sldId id="284" r:id="rId6"/>
    <p:sldId id="286" r:id="rId7"/>
    <p:sldId id="287" r:id="rId8"/>
    <p:sldId id="298" r:id="rId9"/>
    <p:sldId id="314" r:id="rId10"/>
    <p:sldId id="267" r:id="rId11"/>
    <p:sldId id="268" r:id="rId12"/>
    <p:sldId id="271" r:id="rId13"/>
    <p:sldId id="272" r:id="rId14"/>
    <p:sldId id="274" r:id="rId15"/>
    <p:sldId id="310" r:id="rId16"/>
    <p:sldId id="304" r:id="rId17"/>
    <p:sldId id="288" r:id="rId18"/>
    <p:sldId id="293" r:id="rId19"/>
    <p:sldId id="294" r:id="rId20"/>
    <p:sldId id="295" r:id="rId21"/>
    <p:sldId id="289" r:id="rId22"/>
    <p:sldId id="291" r:id="rId23"/>
    <p:sldId id="296" r:id="rId24"/>
    <p:sldId id="297" r:id="rId25"/>
    <p:sldId id="300" r:id="rId26"/>
    <p:sldId id="266" r:id="rId27"/>
    <p:sldId id="303" r:id="rId28"/>
    <p:sldId id="315" r:id="rId29"/>
    <p:sldId id="275" r:id="rId30"/>
    <p:sldId id="276" r:id="rId31"/>
    <p:sldId id="277" r:id="rId32"/>
    <p:sldId id="278" r:id="rId33"/>
    <p:sldId id="313" r:id="rId34"/>
    <p:sldId id="312" r:id="rId35"/>
    <p:sldId id="279" r:id="rId36"/>
    <p:sldId id="280" r:id="rId37"/>
    <p:sldId id="281" r:id="rId38"/>
    <p:sldId id="282" r:id="rId39"/>
    <p:sldId id="299"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54" autoAdjust="0"/>
    <p:restoredTop sz="94660"/>
  </p:normalViewPr>
  <p:slideViewPr>
    <p:cSldViewPr snapToGrid="0">
      <p:cViewPr varScale="1">
        <p:scale>
          <a:sx n="105" d="100"/>
          <a:sy n="105" d="100"/>
        </p:scale>
        <p:origin x="112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FD6542-55F4-410B-A2C7-9D6863B8DDD3}" type="datetimeFigureOut">
              <a:rPr lang="en-US" smtClean="0"/>
              <a:t>5/2/2019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BF3503-9DE0-43D1-A969-752E360D9389}" type="slidenum">
              <a:rPr lang="en-US" smtClean="0"/>
              <a:t>‹#›</a:t>
            </a:fld>
            <a:endParaRPr lang="en-US"/>
          </a:p>
        </p:txBody>
      </p:sp>
    </p:spTree>
    <p:extLst>
      <p:ext uri="{BB962C8B-B14F-4D97-AF65-F5344CB8AC3E}">
        <p14:creationId xmlns:p14="http://schemas.microsoft.com/office/powerpoint/2010/main" val="782952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Verdana" pitchFamily="34" charset="0"/>
              </a:defRPr>
            </a:lvl1pPr>
            <a:lvl2pPr marL="741984" indent="-285379">
              <a:defRPr sz="2800">
                <a:solidFill>
                  <a:schemeClr val="tx1"/>
                </a:solidFill>
                <a:latin typeface="Verdana" pitchFamily="34" charset="0"/>
              </a:defRPr>
            </a:lvl2pPr>
            <a:lvl3pPr marL="1141514" indent="-228303">
              <a:defRPr sz="2800">
                <a:solidFill>
                  <a:schemeClr val="tx1"/>
                </a:solidFill>
                <a:latin typeface="Verdana" pitchFamily="34" charset="0"/>
              </a:defRPr>
            </a:lvl3pPr>
            <a:lvl4pPr marL="1598120" indent="-228303">
              <a:defRPr sz="2800">
                <a:solidFill>
                  <a:schemeClr val="tx1"/>
                </a:solidFill>
                <a:latin typeface="Verdana" pitchFamily="34" charset="0"/>
              </a:defRPr>
            </a:lvl4pPr>
            <a:lvl5pPr marL="2054725" indent="-228303">
              <a:defRPr sz="2800">
                <a:solidFill>
                  <a:schemeClr val="tx1"/>
                </a:solidFill>
                <a:latin typeface="Verdana" pitchFamily="34" charset="0"/>
              </a:defRPr>
            </a:lvl5pPr>
            <a:lvl6pPr marL="2511331" indent="-228303" eaLnBrk="0" fontAlgn="base" hangingPunct="0">
              <a:spcBef>
                <a:spcPct val="0"/>
              </a:spcBef>
              <a:spcAft>
                <a:spcPct val="0"/>
              </a:spcAft>
              <a:defRPr sz="2800">
                <a:solidFill>
                  <a:schemeClr val="tx1"/>
                </a:solidFill>
                <a:latin typeface="Verdana" pitchFamily="34" charset="0"/>
              </a:defRPr>
            </a:lvl6pPr>
            <a:lvl7pPr marL="2967937" indent="-228303" eaLnBrk="0" fontAlgn="base" hangingPunct="0">
              <a:spcBef>
                <a:spcPct val="0"/>
              </a:spcBef>
              <a:spcAft>
                <a:spcPct val="0"/>
              </a:spcAft>
              <a:defRPr sz="2800">
                <a:solidFill>
                  <a:schemeClr val="tx1"/>
                </a:solidFill>
                <a:latin typeface="Verdana" pitchFamily="34" charset="0"/>
              </a:defRPr>
            </a:lvl7pPr>
            <a:lvl8pPr marL="3424542" indent="-228303" eaLnBrk="0" fontAlgn="base" hangingPunct="0">
              <a:spcBef>
                <a:spcPct val="0"/>
              </a:spcBef>
              <a:spcAft>
                <a:spcPct val="0"/>
              </a:spcAft>
              <a:defRPr sz="2800">
                <a:solidFill>
                  <a:schemeClr val="tx1"/>
                </a:solidFill>
                <a:latin typeface="Verdana" pitchFamily="34" charset="0"/>
              </a:defRPr>
            </a:lvl8pPr>
            <a:lvl9pPr marL="3881148" indent="-228303" eaLnBrk="0" fontAlgn="base" hangingPunct="0">
              <a:spcBef>
                <a:spcPct val="0"/>
              </a:spcBef>
              <a:spcAft>
                <a:spcPct val="0"/>
              </a:spcAft>
              <a:defRPr sz="2800">
                <a:solidFill>
                  <a:schemeClr val="tx1"/>
                </a:solidFill>
                <a:latin typeface="Verdana" pitchFamily="34" charset="0"/>
              </a:defRPr>
            </a:lvl9pPr>
          </a:lstStyle>
          <a:p>
            <a:fld id="{F9FAC0CD-0E22-4F61-8CF3-1CD74B192CB0}" type="slidenum">
              <a:rPr lang="en-GB" sz="1200">
                <a:latin typeface="Times New Roman" pitchFamily="18" charset="0"/>
              </a:rPr>
              <a:pPr/>
              <a:t>3</a:t>
            </a:fld>
            <a:endParaRPr lang="en-GB" sz="1200">
              <a:latin typeface="Times New Roman" pitchFamily="18" charset="0"/>
            </a:endParaRPr>
          </a:p>
        </p:txBody>
      </p:sp>
      <p:sp>
        <p:nvSpPr>
          <p:cNvPr id="107523" name="Rectangle 2"/>
          <p:cNvSpPr>
            <a:spLocks noGrp="1" noRot="1" noChangeAspect="1" noChangeArrowheads="1" noTextEdit="1"/>
          </p:cNvSpPr>
          <p:nvPr>
            <p:ph type="sldImg"/>
          </p:nvPr>
        </p:nvSpPr>
        <p:spPr>
          <a:xfrm>
            <a:off x="87313" y="744538"/>
            <a:ext cx="6624637" cy="3727450"/>
          </a:xfrm>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Tree>
    <p:extLst>
      <p:ext uri="{BB962C8B-B14F-4D97-AF65-F5344CB8AC3E}">
        <p14:creationId xmlns:p14="http://schemas.microsoft.com/office/powerpoint/2010/main" val="34566034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6"/>
          <p:cNvSpPr>
            <a:spLocks noGrp="1" noChangeArrowheads="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GB"/>
              <a:t>Priority Setting   Bossert</a:t>
            </a:r>
            <a:endParaRPr lang="en-GB" dirty="0"/>
          </a:p>
        </p:txBody>
      </p:sp>
      <p:sp>
        <p:nvSpPr>
          <p:cNvPr id="5427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7EFFE5E-590A-4FEB-8E69-10E57670FCA6}" type="slidenum">
              <a:rPr lang="en-GB"/>
              <a:pPr fontAlgn="base">
                <a:spcBef>
                  <a:spcPct val="0"/>
                </a:spcBef>
                <a:spcAft>
                  <a:spcPct val="0"/>
                </a:spcAft>
              </a:pPr>
              <a:t>23</a:t>
            </a:fld>
            <a:endParaRPr lang="en-GB" dirty="0"/>
          </a:p>
        </p:txBody>
      </p:sp>
      <p:sp>
        <p:nvSpPr>
          <p:cNvPr id="5427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2" name="Date Placeholder 1"/>
          <p:cNvSpPr>
            <a:spLocks noGrp="1"/>
          </p:cNvSpPr>
          <p:nvPr>
            <p:ph type="dt" idx="10"/>
          </p:nvPr>
        </p:nvSpPr>
        <p:spPr/>
        <p:txBody>
          <a:bodyPr/>
          <a:lstStyle/>
          <a:p>
            <a:pPr>
              <a:defRPr/>
            </a:pPr>
            <a:fld id="{8F25F556-590D-4CBE-9C4D-BE6DBD4ECEFF}" type="datetime1">
              <a:rPr lang="en-US" smtClean="0"/>
              <a:t>5/2/2019</a:t>
            </a:fld>
            <a:endParaRPr lang="en-US"/>
          </a:p>
        </p:txBody>
      </p:sp>
    </p:spTree>
    <p:extLst>
      <p:ext uri="{BB962C8B-B14F-4D97-AF65-F5344CB8AC3E}">
        <p14:creationId xmlns:p14="http://schemas.microsoft.com/office/powerpoint/2010/main" val="20324093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BF3503-9DE0-43D1-A969-752E360D9389}" type="slidenum">
              <a:rPr lang="en-US" smtClean="0"/>
              <a:t>39</a:t>
            </a:fld>
            <a:endParaRPr lang="en-US"/>
          </a:p>
        </p:txBody>
      </p:sp>
    </p:spTree>
    <p:extLst>
      <p:ext uri="{BB962C8B-B14F-4D97-AF65-F5344CB8AC3E}">
        <p14:creationId xmlns:p14="http://schemas.microsoft.com/office/powerpoint/2010/main" val="2353614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6"/>
          <p:cNvSpPr>
            <a:spLocks noGrp="1" noChangeArrowheads="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GB"/>
              <a:t>Priority Setting   Bossert</a:t>
            </a:r>
            <a:endParaRPr lang="en-GB" dirty="0"/>
          </a:p>
        </p:txBody>
      </p:sp>
      <p:sp>
        <p:nvSpPr>
          <p:cNvPr id="3481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B47D0A6-0001-4F85-B20B-8B2CF9785850}" type="slidenum">
              <a:rPr lang="en-GB"/>
              <a:pPr fontAlgn="base">
                <a:spcBef>
                  <a:spcPct val="0"/>
                </a:spcBef>
                <a:spcAft>
                  <a:spcPct val="0"/>
                </a:spcAft>
              </a:pPr>
              <a:t>7</a:t>
            </a:fld>
            <a:endParaRPr lang="en-GB" dirty="0"/>
          </a:p>
        </p:txBody>
      </p:sp>
      <p:sp>
        <p:nvSpPr>
          <p:cNvPr id="3482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482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2" name="Date Placeholder 1"/>
          <p:cNvSpPr>
            <a:spLocks noGrp="1"/>
          </p:cNvSpPr>
          <p:nvPr>
            <p:ph type="dt" idx="10"/>
          </p:nvPr>
        </p:nvSpPr>
        <p:spPr/>
        <p:txBody>
          <a:bodyPr/>
          <a:lstStyle/>
          <a:p>
            <a:pPr>
              <a:defRPr/>
            </a:pPr>
            <a:fld id="{BDA7F505-9C32-4EFE-81EE-D467EE9D8E95}" type="datetime1">
              <a:rPr lang="en-US" smtClean="0"/>
              <a:t>5/2/2019</a:t>
            </a:fld>
            <a:endParaRPr lang="en-US"/>
          </a:p>
        </p:txBody>
      </p:sp>
    </p:spTree>
    <p:extLst>
      <p:ext uri="{BB962C8B-B14F-4D97-AF65-F5344CB8AC3E}">
        <p14:creationId xmlns:p14="http://schemas.microsoft.com/office/powerpoint/2010/main" val="1700296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1250B92-7AB6-49F8-8485-20C8EF6A6161}" type="slidenum">
              <a:rPr lang="en-US" smtClean="0"/>
              <a:pPr>
                <a:defRPr/>
              </a:pPr>
              <a:t>10</a:t>
            </a:fld>
            <a:endParaRPr lang="en-US"/>
          </a:p>
        </p:txBody>
      </p:sp>
      <p:sp>
        <p:nvSpPr>
          <p:cNvPr id="5" name="Date Placeholder 4"/>
          <p:cNvSpPr>
            <a:spLocks noGrp="1"/>
          </p:cNvSpPr>
          <p:nvPr>
            <p:ph type="dt" idx="11"/>
          </p:nvPr>
        </p:nvSpPr>
        <p:spPr/>
        <p:txBody>
          <a:bodyPr/>
          <a:lstStyle/>
          <a:p>
            <a:pPr>
              <a:defRPr/>
            </a:pPr>
            <a:fld id="{CD8D2B2A-6B39-4EEC-8326-E44FAAE53030}" type="datetime1">
              <a:rPr lang="en-US" smtClean="0"/>
              <a:t>5/2/2019</a:t>
            </a:fld>
            <a:endParaRPr lang="en-US"/>
          </a:p>
        </p:txBody>
      </p:sp>
      <p:sp>
        <p:nvSpPr>
          <p:cNvPr id="6" name="Footer Placeholder 5"/>
          <p:cNvSpPr>
            <a:spLocks noGrp="1"/>
          </p:cNvSpPr>
          <p:nvPr>
            <p:ph type="ftr" sz="quarter" idx="12"/>
          </p:nvPr>
        </p:nvSpPr>
        <p:spPr/>
        <p:txBody>
          <a:bodyPr/>
          <a:lstStyle/>
          <a:p>
            <a:pPr>
              <a:defRPr/>
            </a:pPr>
            <a:r>
              <a:rPr lang="en-US"/>
              <a:t>Priority Setting   Bossert</a:t>
            </a:r>
          </a:p>
        </p:txBody>
      </p:sp>
    </p:spTree>
    <p:extLst>
      <p:ext uri="{BB962C8B-B14F-4D97-AF65-F5344CB8AC3E}">
        <p14:creationId xmlns:p14="http://schemas.microsoft.com/office/powerpoint/2010/main" val="54898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6"/>
          <p:cNvSpPr>
            <a:spLocks noGrp="1" noChangeArrowheads="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GB"/>
              <a:t>Priority Setting   Bossert</a:t>
            </a:r>
            <a:endParaRPr lang="en-GB" dirty="0"/>
          </a:p>
        </p:txBody>
      </p:sp>
      <p:sp>
        <p:nvSpPr>
          <p:cNvPr id="3686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248E596-581E-41CF-B35C-A05BDC5280FF}" type="slidenum">
              <a:rPr lang="en-GB"/>
              <a:pPr fontAlgn="base">
                <a:spcBef>
                  <a:spcPct val="0"/>
                </a:spcBef>
                <a:spcAft>
                  <a:spcPct val="0"/>
                </a:spcAft>
              </a:pPr>
              <a:t>17</a:t>
            </a:fld>
            <a:endParaRPr lang="en-GB" dirty="0"/>
          </a:p>
        </p:txBody>
      </p:sp>
      <p:sp>
        <p:nvSpPr>
          <p:cNvPr id="3686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686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2" name="Date Placeholder 1"/>
          <p:cNvSpPr>
            <a:spLocks noGrp="1"/>
          </p:cNvSpPr>
          <p:nvPr>
            <p:ph type="dt" idx="10"/>
          </p:nvPr>
        </p:nvSpPr>
        <p:spPr/>
        <p:txBody>
          <a:bodyPr/>
          <a:lstStyle/>
          <a:p>
            <a:pPr>
              <a:defRPr/>
            </a:pPr>
            <a:fld id="{257C9E5A-0B20-47A9-BCE9-77FFFC0F1CC4}" type="datetime1">
              <a:rPr lang="en-US" smtClean="0"/>
              <a:t>5/2/2019</a:t>
            </a:fld>
            <a:endParaRPr lang="en-US"/>
          </a:p>
        </p:txBody>
      </p:sp>
    </p:spTree>
    <p:extLst>
      <p:ext uri="{BB962C8B-B14F-4D97-AF65-F5344CB8AC3E}">
        <p14:creationId xmlns:p14="http://schemas.microsoft.com/office/powerpoint/2010/main" val="2056965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6"/>
          <p:cNvSpPr>
            <a:spLocks noGrp="1" noChangeArrowheads="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GB"/>
              <a:t>Priority Setting   Bossert</a:t>
            </a:r>
            <a:endParaRPr lang="en-GB" dirty="0"/>
          </a:p>
        </p:txBody>
      </p:sp>
      <p:sp>
        <p:nvSpPr>
          <p:cNvPr id="4608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0F77EA2-303D-4077-8126-DE546B927654}" type="slidenum">
              <a:rPr lang="en-GB"/>
              <a:pPr fontAlgn="base">
                <a:spcBef>
                  <a:spcPct val="0"/>
                </a:spcBef>
                <a:spcAft>
                  <a:spcPct val="0"/>
                </a:spcAft>
              </a:pPr>
              <a:t>18</a:t>
            </a:fld>
            <a:endParaRPr lang="en-GB" dirty="0"/>
          </a:p>
        </p:txBody>
      </p:sp>
      <p:sp>
        <p:nvSpPr>
          <p:cNvPr id="4608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608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2" name="Date Placeholder 1"/>
          <p:cNvSpPr>
            <a:spLocks noGrp="1"/>
          </p:cNvSpPr>
          <p:nvPr>
            <p:ph type="dt" idx="10"/>
          </p:nvPr>
        </p:nvSpPr>
        <p:spPr/>
        <p:txBody>
          <a:bodyPr/>
          <a:lstStyle/>
          <a:p>
            <a:pPr>
              <a:defRPr/>
            </a:pPr>
            <a:fld id="{7A80CD5C-B999-48AF-8B4A-A12B0188A5D0}" type="datetime1">
              <a:rPr lang="en-US" smtClean="0"/>
              <a:t>5/2/2019</a:t>
            </a:fld>
            <a:endParaRPr lang="en-US"/>
          </a:p>
        </p:txBody>
      </p:sp>
    </p:spTree>
    <p:extLst>
      <p:ext uri="{BB962C8B-B14F-4D97-AF65-F5344CB8AC3E}">
        <p14:creationId xmlns:p14="http://schemas.microsoft.com/office/powerpoint/2010/main" val="3189131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6"/>
          <p:cNvSpPr>
            <a:spLocks noGrp="1" noChangeArrowheads="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GB"/>
              <a:t>Priority Setting   Bossert</a:t>
            </a:r>
            <a:endParaRPr lang="en-GB" dirty="0"/>
          </a:p>
        </p:txBody>
      </p:sp>
      <p:sp>
        <p:nvSpPr>
          <p:cNvPr id="4710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6E004D8-E467-4B36-8C55-CA6CD20165C8}" type="slidenum">
              <a:rPr lang="en-GB"/>
              <a:pPr fontAlgn="base">
                <a:spcBef>
                  <a:spcPct val="0"/>
                </a:spcBef>
                <a:spcAft>
                  <a:spcPct val="0"/>
                </a:spcAft>
              </a:pPr>
              <a:t>19</a:t>
            </a:fld>
            <a:endParaRPr lang="en-GB" dirty="0"/>
          </a:p>
        </p:txBody>
      </p:sp>
      <p:sp>
        <p:nvSpPr>
          <p:cNvPr id="4710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710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2" name="Date Placeholder 1"/>
          <p:cNvSpPr>
            <a:spLocks noGrp="1"/>
          </p:cNvSpPr>
          <p:nvPr>
            <p:ph type="dt" idx="10"/>
          </p:nvPr>
        </p:nvSpPr>
        <p:spPr/>
        <p:txBody>
          <a:bodyPr/>
          <a:lstStyle/>
          <a:p>
            <a:pPr>
              <a:defRPr/>
            </a:pPr>
            <a:fld id="{AFB6EB3D-3BCF-4117-AA83-56852B31E7AD}" type="datetime1">
              <a:rPr lang="en-US" smtClean="0"/>
              <a:t>5/2/2019</a:t>
            </a:fld>
            <a:endParaRPr lang="en-US"/>
          </a:p>
        </p:txBody>
      </p:sp>
    </p:spTree>
    <p:extLst>
      <p:ext uri="{BB962C8B-B14F-4D97-AF65-F5344CB8AC3E}">
        <p14:creationId xmlns:p14="http://schemas.microsoft.com/office/powerpoint/2010/main" val="9481341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6"/>
          <p:cNvSpPr>
            <a:spLocks noGrp="1" noChangeArrowheads="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GB"/>
              <a:t>Priority Setting   Bossert</a:t>
            </a:r>
            <a:endParaRPr lang="en-GB" dirty="0"/>
          </a:p>
        </p:txBody>
      </p:sp>
      <p:sp>
        <p:nvSpPr>
          <p:cNvPr id="4813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2C3CC73-4571-4586-A924-F1AABB09B8C3}" type="slidenum">
              <a:rPr lang="en-GB"/>
              <a:pPr fontAlgn="base">
                <a:spcBef>
                  <a:spcPct val="0"/>
                </a:spcBef>
                <a:spcAft>
                  <a:spcPct val="0"/>
                </a:spcAft>
              </a:pPr>
              <a:t>20</a:t>
            </a:fld>
            <a:endParaRPr lang="en-GB" dirty="0"/>
          </a:p>
        </p:txBody>
      </p:sp>
      <p:sp>
        <p:nvSpPr>
          <p:cNvPr id="4813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813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2" name="Date Placeholder 1"/>
          <p:cNvSpPr>
            <a:spLocks noGrp="1"/>
          </p:cNvSpPr>
          <p:nvPr>
            <p:ph type="dt" idx="10"/>
          </p:nvPr>
        </p:nvSpPr>
        <p:spPr/>
        <p:txBody>
          <a:bodyPr/>
          <a:lstStyle/>
          <a:p>
            <a:pPr>
              <a:defRPr/>
            </a:pPr>
            <a:fld id="{8B04B191-70DF-4A0C-9FFF-324F733EE555}" type="datetime1">
              <a:rPr lang="en-US" smtClean="0"/>
              <a:t>5/2/2019</a:t>
            </a:fld>
            <a:endParaRPr lang="en-US"/>
          </a:p>
        </p:txBody>
      </p:sp>
    </p:spTree>
    <p:extLst>
      <p:ext uri="{BB962C8B-B14F-4D97-AF65-F5344CB8AC3E}">
        <p14:creationId xmlns:p14="http://schemas.microsoft.com/office/powerpoint/2010/main" val="1216857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6"/>
          <p:cNvSpPr>
            <a:spLocks noGrp="1" noChangeArrowheads="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GB"/>
              <a:t>Priority Setting   Bossert</a:t>
            </a:r>
            <a:endParaRPr lang="en-GB" dirty="0"/>
          </a:p>
        </p:txBody>
      </p:sp>
      <p:sp>
        <p:nvSpPr>
          <p:cNvPr id="3789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519BE55-E86D-4963-B5F0-DAE0FC472C3E}" type="slidenum">
              <a:rPr lang="en-GB"/>
              <a:pPr fontAlgn="base">
                <a:spcBef>
                  <a:spcPct val="0"/>
                </a:spcBef>
                <a:spcAft>
                  <a:spcPct val="0"/>
                </a:spcAft>
              </a:pPr>
              <a:t>21</a:t>
            </a:fld>
            <a:endParaRPr lang="en-GB" dirty="0"/>
          </a:p>
        </p:txBody>
      </p:sp>
      <p:sp>
        <p:nvSpPr>
          <p:cNvPr id="3789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789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2" name="Date Placeholder 1"/>
          <p:cNvSpPr>
            <a:spLocks noGrp="1"/>
          </p:cNvSpPr>
          <p:nvPr>
            <p:ph type="dt" idx="10"/>
          </p:nvPr>
        </p:nvSpPr>
        <p:spPr/>
        <p:txBody>
          <a:bodyPr/>
          <a:lstStyle/>
          <a:p>
            <a:pPr>
              <a:defRPr/>
            </a:pPr>
            <a:fld id="{504C9974-5549-45EF-894B-5F9E9743DF1F}" type="datetime1">
              <a:rPr lang="en-US" smtClean="0"/>
              <a:t>5/2/2019</a:t>
            </a:fld>
            <a:endParaRPr lang="en-US"/>
          </a:p>
        </p:txBody>
      </p:sp>
    </p:spTree>
    <p:extLst>
      <p:ext uri="{BB962C8B-B14F-4D97-AF65-F5344CB8AC3E}">
        <p14:creationId xmlns:p14="http://schemas.microsoft.com/office/powerpoint/2010/main" val="1974426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B91A6BB-F636-4990-B7B8-D6C587552487}" type="slidenum">
              <a:rPr lang="en-US" smtClean="0"/>
              <a:pPr/>
              <a:t>22</a:t>
            </a:fld>
            <a:endParaRPr lang="en-US" dirty="0"/>
          </a:p>
        </p:txBody>
      </p:sp>
      <p:sp>
        <p:nvSpPr>
          <p:cNvPr id="5" name="Date Placeholder 4"/>
          <p:cNvSpPr>
            <a:spLocks noGrp="1"/>
          </p:cNvSpPr>
          <p:nvPr>
            <p:ph type="dt" idx="11"/>
          </p:nvPr>
        </p:nvSpPr>
        <p:spPr/>
        <p:txBody>
          <a:bodyPr/>
          <a:lstStyle/>
          <a:p>
            <a:pPr>
              <a:defRPr/>
            </a:pPr>
            <a:fld id="{99FD53A5-F1A2-4420-8871-97A1CCA02677}" type="datetime1">
              <a:rPr lang="en-US" smtClean="0"/>
              <a:t>5/2/2019</a:t>
            </a:fld>
            <a:endParaRPr lang="en-US"/>
          </a:p>
        </p:txBody>
      </p:sp>
      <p:sp>
        <p:nvSpPr>
          <p:cNvPr id="6" name="Footer Placeholder 5"/>
          <p:cNvSpPr>
            <a:spLocks noGrp="1"/>
          </p:cNvSpPr>
          <p:nvPr>
            <p:ph type="ftr" sz="quarter" idx="12"/>
          </p:nvPr>
        </p:nvSpPr>
        <p:spPr/>
        <p:txBody>
          <a:bodyPr/>
          <a:lstStyle/>
          <a:p>
            <a:pPr>
              <a:defRPr/>
            </a:pPr>
            <a:r>
              <a:rPr lang="en-US"/>
              <a:t>Priority Setting   Bossert</a:t>
            </a:r>
          </a:p>
        </p:txBody>
      </p:sp>
    </p:spTree>
    <p:extLst>
      <p:ext uri="{BB962C8B-B14F-4D97-AF65-F5344CB8AC3E}">
        <p14:creationId xmlns:p14="http://schemas.microsoft.com/office/powerpoint/2010/main" val="193026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2FF2B-707F-453C-A1A3-5229B5023D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2AD6C2-EBD3-4AC5-906C-F894A779A6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C8E874-67D6-40D3-BFBC-C8F62EBB61E7}"/>
              </a:ext>
            </a:extLst>
          </p:cNvPr>
          <p:cNvSpPr>
            <a:spLocks noGrp="1"/>
          </p:cNvSpPr>
          <p:nvPr>
            <p:ph type="dt" sz="half" idx="10"/>
          </p:nvPr>
        </p:nvSpPr>
        <p:spPr/>
        <p:txBody>
          <a:bodyPr/>
          <a:lstStyle/>
          <a:p>
            <a:fld id="{A11E0840-79BF-4DD6-BC36-B0F369B00CC8}" type="datetimeFigureOut">
              <a:rPr lang="en-US" smtClean="0"/>
              <a:t>5/2/2019</a:t>
            </a:fld>
            <a:endParaRPr lang="en-US"/>
          </a:p>
        </p:txBody>
      </p:sp>
      <p:sp>
        <p:nvSpPr>
          <p:cNvPr id="5" name="Footer Placeholder 4">
            <a:extLst>
              <a:ext uri="{FF2B5EF4-FFF2-40B4-BE49-F238E27FC236}">
                <a16:creationId xmlns:a16="http://schemas.microsoft.com/office/drawing/2014/main" id="{D6AD8E40-3D93-421A-B5D2-9BA4B14A00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234F00-0B97-490B-BEF8-F99551D99FF1}"/>
              </a:ext>
            </a:extLst>
          </p:cNvPr>
          <p:cNvSpPr>
            <a:spLocks noGrp="1"/>
          </p:cNvSpPr>
          <p:nvPr>
            <p:ph type="sldNum" sz="quarter" idx="12"/>
          </p:nvPr>
        </p:nvSpPr>
        <p:spPr/>
        <p:txBody>
          <a:bodyPr/>
          <a:lstStyle/>
          <a:p>
            <a:fld id="{E8C9DC6D-3AD1-42B8-9E63-722BB6E7D8AD}" type="slidenum">
              <a:rPr lang="en-US" smtClean="0"/>
              <a:t>‹#›</a:t>
            </a:fld>
            <a:endParaRPr lang="en-US"/>
          </a:p>
        </p:txBody>
      </p:sp>
    </p:spTree>
    <p:extLst>
      <p:ext uri="{BB962C8B-B14F-4D97-AF65-F5344CB8AC3E}">
        <p14:creationId xmlns:p14="http://schemas.microsoft.com/office/powerpoint/2010/main" val="364182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79DEA-2EB7-45D4-969E-48F4D52CD3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787B0C-DA0C-409C-BB13-C7861F18A8C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CFFCBD-2A44-46E1-8BD7-1FB27D06CD08}"/>
              </a:ext>
            </a:extLst>
          </p:cNvPr>
          <p:cNvSpPr>
            <a:spLocks noGrp="1"/>
          </p:cNvSpPr>
          <p:nvPr>
            <p:ph type="dt" sz="half" idx="10"/>
          </p:nvPr>
        </p:nvSpPr>
        <p:spPr/>
        <p:txBody>
          <a:bodyPr/>
          <a:lstStyle/>
          <a:p>
            <a:fld id="{A11E0840-79BF-4DD6-BC36-B0F369B00CC8}" type="datetimeFigureOut">
              <a:rPr lang="en-US" smtClean="0"/>
              <a:t>5/2/2019</a:t>
            </a:fld>
            <a:endParaRPr lang="en-US"/>
          </a:p>
        </p:txBody>
      </p:sp>
      <p:sp>
        <p:nvSpPr>
          <p:cNvPr id="5" name="Footer Placeholder 4">
            <a:extLst>
              <a:ext uri="{FF2B5EF4-FFF2-40B4-BE49-F238E27FC236}">
                <a16:creationId xmlns:a16="http://schemas.microsoft.com/office/drawing/2014/main" id="{A56DA13D-19F9-420B-929E-44E3D30176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DF3752-339B-4BCB-A021-CDD4B623046D}"/>
              </a:ext>
            </a:extLst>
          </p:cNvPr>
          <p:cNvSpPr>
            <a:spLocks noGrp="1"/>
          </p:cNvSpPr>
          <p:nvPr>
            <p:ph type="sldNum" sz="quarter" idx="12"/>
          </p:nvPr>
        </p:nvSpPr>
        <p:spPr/>
        <p:txBody>
          <a:bodyPr/>
          <a:lstStyle/>
          <a:p>
            <a:fld id="{E8C9DC6D-3AD1-42B8-9E63-722BB6E7D8AD}" type="slidenum">
              <a:rPr lang="en-US" smtClean="0"/>
              <a:t>‹#›</a:t>
            </a:fld>
            <a:endParaRPr lang="en-US"/>
          </a:p>
        </p:txBody>
      </p:sp>
    </p:spTree>
    <p:extLst>
      <p:ext uri="{BB962C8B-B14F-4D97-AF65-F5344CB8AC3E}">
        <p14:creationId xmlns:p14="http://schemas.microsoft.com/office/powerpoint/2010/main" val="2595625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5B0CE7-5B00-4995-9D12-ADCC037750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7742DA-5713-4CD6-9E99-58BE2577566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3A6979-7615-45BE-8479-236893555533}"/>
              </a:ext>
            </a:extLst>
          </p:cNvPr>
          <p:cNvSpPr>
            <a:spLocks noGrp="1"/>
          </p:cNvSpPr>
          <p:nvPr>
            <p:ph type="dt" sz="half" idx="10"/>
          </p:nvPr>
        </p:nvSpPr>
        <p:spPr/>
        <p:txBody>
          <a:bodyPr/>
          <a:lstStyle/>
          <a:p>
            <a:fld id="{A11E0840-79BF-4DD6-BC36-B0F369B00CC8}" type="datetimeFigureOut">
              <a:rPr lang="en-US" smtClean="0"/>
              <a:t>5/2/2019</a:t>
            </a:fld>
            <a:endParaRPr lang="en-US"/>
          </a:p>
        </p:txBody>
      </p:sp>
      <p:sp>
        <p:nvSpPr>
          <p:cNvPr id="5" name="Footer Placeholder 4">
            <a:extLst>
              <a:ext uri="{FF2B5EF4-FFF2-40B4-BE49-F238E27FC236}">
                <a16:creationId xmlns:a16="http://schemas.microsoft.com/office/drawing/2014/main" id="{F2DB66CC-2F17-4BE2-B8DD-60142BD97A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8C4BD1-2ED9-4516-ACC3-CE1FFC9EE81E}"/>
              </a:ext>
            </a:extLst>
          </p:cNvPr>
          <p:cNvSpPr>
            <a:spLocks noGrp="1"/>
          </p:cNvSpPr>
          <p:nvPr>
            <p:ph type="sldNum" sz="quarter" idx="12"/>
          </p:nvPr>
        </p:nvSpPr>
        <p:spPr/>
        <p:txBody>
          <a:bodyPr/>
          <a:lstStyle/>
          <a:p>
            <a:fld id="{E8C9DC6D-3AD1-42B8-9E63-722BB6E7D8AD}" type="slidenum">
              <a:rPr lang="en-US" smtClean="0"/>
              <a:t>‹#›</a:t>
            </a:fld>
            <a:endParaRPr lang="en-US"/>
          </a:p>
        </p:txBody>
      </p:sp>
    </p:spTree>
    <p:extLst>
      <p:ext uri="{BB962C8B-B14F-4D97-AF65-F5344CB8AC3E}">
        <p14:creationId xmlns:p14="http://schemas.microsoft.com/office/powerpoint/2010/main" val="2287845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1CF88-D428-480F-BE11-EFB32948EA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ED0D0D-2607-4238-AD6C-02807981849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2C62AE-005F-4666-822E-836D067D4ACC}"/>
              </a:ext>
            </a:extLst>
          </p:cNvPr>
          <p:cNvSpPr>
            <a:spLocks noGrp="1"/>
          </p:cNvSpPr>
          <p:nvPr>
            <p:ph type="dt" sz="half" idx="10"/>
          </p:nvPr>
        </p:nvSpPr>
        <p:spPr/>
        <p:txBody>
          <a:bodyPr/>
          <a:lstStyle/>
          <a:p>
            <a:fld id="{A11E0840-79BF-4DD6-BC36-B0F369B00CC8}" type="datetimeFigureOut">
              <a:rPr lang="en-US" smtClean="0"/>
              <a:t>5/2/2019</a:t>
            </a:fld>
            <a:endParaRPr lang="en-US"/>
          </a:p>
        </p:txBody>
      </p:sp>
      <p:sp>
        <p:nvSpPr>
          <p:cNvPr id="5" name="Footer Placeholder 4">
            <a:extLst>
              <a:ext uri="{FF2B5EF4-FFF2-40B4-BE49-F238E27FC236}">
                <a16:creationId xmlns:a16="http://schemas.microsoft.com/office/drawing/2014/main" id="{D7D17DBC-42D3-43D5-8B63-37EA00F774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80441A-B7D9-43F0-B25A-7FFD7BC4EB2D}"/>
              </a:ext>
            </a:extLst>
          </p:cNvPr>
          <p:cNvSpPr>
            <a:spLocks noGrp="1"/>
          </p:cNvSpPr>
          <p:nvPr>
            <p:ph type="sldNum" sz="quarter" idx="12"/>
          </p:nvPr>
        </p:nvSpPr>
        <p:spPr/>
        <p:txBody>
          <a:bodyPr/>
          <a:lstStyle/>
          <a:p>
            <a:fld id="{E8C9DC6D-3AD1-42B8-9E63-722BB6E7D8AD}" type="slidenum">
              <a:rPr lang="en-US" smtClean="0"/>
              <a:t>‹#›</a:t>
            </a:fld>
            <a:endParaRPr lang="en-US"/>
          </a:p>
        </p:txBody>
      </p:sp>
    </p:spTree>
    <p:extLst>
      <p:ext uri="{BB962C8B-B14F-4D97-AF65-F5344CB8AC3E}">
        <p14:creationId xmlns:p14="http://schemas.microsoft.com/office/powerpoint/2010/main" val="67129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85DCD-A700-40BE-AFEF-930D719696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D3D76C-250B-4BA9-BC08-17968B4CE3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983DF64-A5AE-40D7-B1D2-597BE4455B6F}"/>
              </a:ext>
            </a:extLst>
          </p:cNvPr>
          <p:cNvSpPr>
            <a:spLocks noGrp="1"/>
          </p:cNvSpPr>
          <p:nvPr>
            <p:ph type="dt" sz="half" idx="10"/>
          </p:nvPr>
        </p:nvSpPr>
        <p:spPr/>
        <p:txBody>
          <a:bodyPr/>
          <a:lstStyle/>
          <a:p>
            <a:fld id="{A11E0840-79BF-4DD6-BC36-B0F369B00CC8}" type="datetimeFigureOut">
              <a:rPr lang="en-US" smtClean="0"/>
              <a:t>5/2/2019</a:t>
            </a:fld>
            <a:endParaRPr lang="en-US"/>
          </a:p>
        </p:txBody>
      </p:sp>
      <p:sp>
        <p:nvSpPr>
          <p:cNvPr id="5" name="Footer Placeholder 4">
            <a:extLst>
              <a:ext uri="{FF2B5EF4-FFF2-40B4-BE49-F238E27FC236}">
                <a16:creationId xmlns:a16="http://schemas.microsoft.com/office/drawing/2014/main" id="{B419BB8B-33BA-4333-A563-FA64FEEE42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F8F7DB-052E-49D5-9A98-A34D8C2362E4}"/>
              </a:ext>
            </a:extLst>
          </p:cNvPr>
          <p:cNvSpPr>
            <a:spLocks noGrp="1"/>
          </p:cNvSpPr>
          <p:nvPr>
            <p:ph type="sldNum" sz="quarter" idx="12"/>
          </p:nvPr>
        </p:nvSpPr>
        <p:spPr/>
        <p:txBody>
          <a:bodyPr/>
          <a:lstStyle/>
          <a:p>
            <a:fld id="{E8C9DC6D-3AD1-42B8-9E63-722BB6E7D8AD}" type="slidenum">
              <a:rPr lang="en-US" smtClean="0"/>
              <a:t>‹#›</a:t>
            </a:fld>
            <a:endParaRPr lang="en-US"/>
          </a:p>
        </p:txBody>
      </p:sp>
    </p:spTree>
    <p:extLst>
      <p:ext uri="{BB962C8B-B14F-4D97-AF65-F5344CB8AC3E}">
        <p14:creationId xmlns:p14="http://schemas.microsoft.com/office/powerpoint/2010/main" val="3712638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1360C-ED90-4158-9905-BF5C1B770C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510C0-3C62-4AF4-868F-44C6B7E715C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B8F18E-E147-4347-8985-15F17A10879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D2F0FE2-EE35-4144-A3CF-AA4118C66DB7}"/>
              </a:ext>
            </a:extLst>
          </p:cNvPr>
          <p:cNvSpPr>
            <a:spLocks noGrp="1"/>
          </p:cNvSpPr>
          <p:nvPr>
            <p:ph type="dt" sz="half" idx="10"/>
          </p:nvPr>
        </p:nvSpPr>
        <p:spPr/>
        <p:txBody>
          <a:bodyPr/>
          <a:lstStyle/>
          <a:p>
            <a:fld id="{A11E0840-79BF-4DD6-BC36-B0F369B00CC8}" type="datetimeFigureOut">
              <a:rPr lang="en-US" smtClean="0"/>
              <a:t>5/2/2019</a:t>
            </a:fld>
            <a:endParaRPr lang="en-US"/>
          </a:p>
        </p:txBody>
      </p:sp>
      <p:sp>
        <p:nvSpPr>
          <p:cNvPr id="6" name="Footer Placeholder 5">
            <a:extLst>
              <a:ext uri="{FF2B5EF4-FFF2-40B4-BE49-F238E27FC236}">
                <a16:creationId xmlns:a16="http://schemas.microsoft.com/office/drawing/2014/main" id="{D6CAB1D8-C2C6-4BA7-8130-0CA4D25380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CEE1A4-6331-48BD-B8EE-70984984C097}"/>
              </a:ext>
            </a:extLst>
          </p:cNvPr>
          <p:cNvSpPr>
            <a:spLocks noGrp="1"/>
          </p:cNvSpPr>
          <p:nvPr>
            <p:ph type="sldNum" sz="quarter" idx="12"/>
          </p:nvPr>
        </p:nvSpPr>
        <p:spPr/>
        <p:txBody>
          <a:bodyPr/>
          <a:lstStyle/>
          <a:p>
            <a:fld id="{E8C9DC6D-3AD1-42B8-9E63-722BB6E7D8AD}" type="slidenum">
              <a:rPr lang="en-US" smtClean="0"/>
              <a:t>‹#›</a:t>
            </a:fld>
            <a:endParaRPr lang="en-US"/>
          </a:p>
        </p:txBody>
      </p:sp>
    </p:spTree>
    <p:extLst>
      <p:ext uri="{BB962C8B-B14F-4D97-AF65-F5344CB8AC3E}">
        <p14:creationId xmlns:p14="http://schemas.microsoft.com/office/powerpoint/2010/main" val="2493586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458A0-676C-4DD9-A7CC-2F3AA44494A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165407-4677-46D4-88E7-D2DD9B14BD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4EDF9AB-251D-4321-B3F3-AE59530393A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EFD8E2-0078-4B81-A0C2-5805A2B1D9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5D1EF88-9F5C-4C62-B159-0FC5A14D361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CC5DF8-9EAB-4569-B76A-C14786BD6D0F}"/>
              </a:ext>
            </a:extLst>
          </p:cNvPr>
          <p:cNvSpPr>
            <a:spLocks noGrp="1"/>
          </p:cNvSpPr>
          <p:nvPr>
            <p:ph type="dt" sz="half" idx="10"/>
          </p:nvPr>
        </p:nvSpPr>
        <p:spPr/>
        <p:txBody>
          <a:bodyPr/>
          <a:lstStyle/>
          <a:p>
            <a:fld id="{A11E0840-79BF-4DD6-BC36-B0F369B00CC8}" type="datetimeFigureOut">
              <a:rPr lang="en-US" smtClean="0"/>
              <a:t>5/2/2019</a:t>
            </a:fld>
            <a:endParaRPr lang="en-US"/>
          </a:p>
        </p:txBody>
      </p:sp>
      <p:sp>
        <p:nvSpPr>
          <p:cNvPr id="8" name="Footer Placeholder 7">
            <a:extLst>
              <a:ext uri="{FF2B5EF4-FFF2-40B4-BE49-F238E27FC236}">
                <a16:creationId xmlns:a16="http://schemas.microsoft.com/office/drawing/2014/main" id="{EA1EA25F-364E-4115-92D3-9F64F90BCD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92F050-6216-46BD-8024-053295A46E0F}"/>
              </a:ext>
            </a:extLst>
          </p:cNvPr>
          <p:cNvSpPr>
            <a:spLocks noGrp="1"/>
          </p:cNvSpPr>
          <p:nvPr>
            <p:ph type="sldNum" sz="quarter" idx="12"/>
          </p:nvPr>
        </p:nvSpPr>
        <p:spPr/>
        <p:txBody>
          <a:bodyPr/>
          <a:lstStyle/>
          <a:p>
            <a:fld id="{E8C9DC6D-3AD1-42B8-9E63-722BB6E7D8AD}" type="slidenum">
              <a:rPr lang="en-US" smtClean="0"/>
              <a:t>‹#›</a:t>
            </a:fld>
            <a:endParaRPr lang="en-US"/>
          </a:p>
        </p:txBody>
      </p:sp>
    </p:spTree>
    <p:extLst>
      <p:ext uri="{BB962C8B-B14F-4D97-AF65-F5344CB8AC3E}">
        <p14:creationId xmlns:p14="http://schemas.microsoft.com/office/powerpoint/2010/main" val="327708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41968-F1C8-4856-8DD1-91F28C1B3DD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862CCB-BBD3-4914-A103-B91F919FC57B}"/>
              </a:ext>
            </a:extLst>
          </p:cNvPr>
          <p:cNvSpPr>
            <a:spLocks noGrp="1"/>
          </p:cNvSpPr>
          <p:nvPr>
            <p:ph type="dt" sz="half" idx="10"/>
          </p:nvPr>
        </p:nvSpPr>
        <p:spPr/>
        <p:txBody>
          <a:bodyPr/>
          <a:lstStyle/>
          <a:p>
            <a:fld id="{A11E0840-79BF-4DD6-BC36-B0F369B00CC8}" type="datetimeFigureOut">
              <a:rPr lang="en-US" smtClean="0"/>
              <a:t>5/2/2019</a:t>
            </a:fld>
            <a:endParaRPr lang="en-US"/>
          </a:p>
        </p:txBody>
      </p:sp>
      <p:sp>
        <p:nvSpPr>
          <p:cNvPr id="4" name="Footer Placeholder 3">
            <a:extLst>
              <a:ext uri="{FF2B5EF4-FFF2-40B4-BE49-F238E27FC236}">
                <a16:creationId xmlns:a16="http://schemas.microsoft.com/office/drawing/2014/main" id="{7CC1128D-8F9E-4168-A3AB-5B1E6ECFBB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F71568B-B304-4F3B-A492-558B4D94A965}"/>
              </a:ext>
            </a:extLst>
          </p:cNvPr>
          <p:cNvSpPr>
            <a:spLocks noGrp="1"/>
          </p:cNvSpPr>
          <p:nvPr>
            <p:ph type="sldNum" sz="quarter" idx="12"/>
          </p:nvPr>
        </p:nvSpPr>
        <p:spPr/>
        <p:txBody>
          <a:bodyPr/>
          <a:lstStyle/>
          <a:p>
            <a:fld id="{E8C9DC6D-3AD1-42B8-9E63-722BB6E7D8AD}" type="slidenum">
              <a:rPr lang="en-US" smtClean="0"/>
              <a:t>‹#›</a:t>
            </a:fld>
            <a:endParaRPr lang="en-US"/>
          </a:p>
        </p:txBody>
      </p:sp>
    </p:spTree>
    <p:extLst>
      <p:ext uri="{BB962C8B-B14F-4D97-AF65-F5344CB8AC3E}">
        <p14:creationId xmlns:p14="http://schemas.microsoft.com/office/powerpoint/2010/main" val="2610025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47E563-8647-4C91-884E-EDE6DD5F1747}"/>
              </a:ext>
            </a:extLst>
          </p:cNvPr>
          <p:cNvSpPr>
            <a:spLocks noGrp="1"/>
          </p:cNvSpPr>
          <p:nvPr>
            <p:ph type="dt" sz="half" idx="10"/>
          </p:nvPr>
        </p:nvSpPr>
        <p:spPr/>
        <p:txBody>
          <a:bodyPr/>
          <a:lstStyle/>
          <a:p>
            <a:fld id="{A11E0840-79BF-4DD6-BC36-B0F369B00CC8}" type="datetimeFigureOut">
              <a:rPr lang="en-US" smtClean="0"/>
              <a:t>5/2/2019</a:t>
            </a:fld>
            <a:endParaRPr lang="en-US"/>
          </a:p>
        </p:txBody>
      </p:sp>
      <p:sp>
        <p:nvSpPr>
          <p:cNvPr id="3" name="Footer Placeholder 2">
            <a:extLst>
              <a:ext uri="{FF2B5EF4-FFF2-40B4-BE49-F238E27FC236}">
                <a16:creationId xmlns:a16="http://schemas.microsoft.com/office/drawing/2014/main" id="{5B0329CC-F36F-4FEB-8046-33D0B55B5F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A74D8A-E505-49A9-B56E-1EF4582203CB}"/>
              </a:ext>
            </a:extLst>
          </p:cNvPr>
          <p:cNvSpPr>
            <a:spLocks noGrp="1"/>
          </p:cNvSpPr>
          <p:nvPr>
            <p:ph type="sldNum" sz="quarter" idx="12"/>
          </p:nvPr>
        </p:nvSpPr>
        <p:spPr/>
        <p:txBody>
          <a:bodyPr/>
          <a:lstStyle/>
          <a:p>
            <a:fld id="{E8C9DC6D-3AD1-42B8-9E63-722BB6E7D8AD}" type="slidenum">
              <a:rPr lang="en-US" smtClean="0"/>
              <a:t>‹#›</a:t>
            </a:fld>
            <a:endParaRPr lang="en-US"/>
          </a:p>
        </p:txBody>
      </p:sp>
    </p:spTree>
    <p:extLst>
      <p:ext uri="{BB962C8B-B14F-4D97-AF65-F5344CB8AC3E}">
        <p14:creationId xmlns:p14="http://schemas.microsoft.com/office/powerpoint/2010/main" val="3506258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85440-5C49-4F22-B6EC-67D7F301BF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203DBF-A5F3-48B8-99BC-799811078B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BC2A9A-2754-48D8-965E-661AA43716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229788-AC84-4DF5-A624-934329E13CE3}"/>
              </a:ext>
            </a:extLst>
          </p:cNvPr>
          <p:cNvSpPr>
            <a:spLocks noGrp="1"/>
          </p:cNvSpPr>
          <p:nvPr>
            <p:ph type="dt" sz="half" idx="10"/>
          </p:nvPr>
        </p:nvSpPr>
        <p:spPr/>
        <p:txBody>
          <a:bodyPr/>
          <a:lstStyle/>
          <a:p>
            <a:fld id="{A11E0840-79BF-4DD6-BC36-B0F369B00CC8}" type="datetimeFigureOut">
              <a:rPr lang="en-US" smtClean="0"/>
              <a:t>5/2/2019</a:t>
            </a:fld>
            <a:endParaRPr lang="en-US"/>
          </a:p>
        </p:txBody>
      </p:sp>
      <p:sp>
        <p:nvSpPr>
          <p:cNvPr id="6" name="Footer Placeholder 5">
            <a:extLst>
              <a:ext uri="{FF2B5EF4-FFF2-40B4-BE49-F238E27FC236}">
                <a16:creationId xmlns:a16="http://schemas.microsoft.com/office/drawing/2014/main" id="{738DE0F4-D80D-4C8A-9DCD-B0C82DCF73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11D70A-2D8A-49B8-B8C4-3B72160F95E0}"/>
              </a:ext>
            </a:extLst>
          </p:cNvPr>
          <p:cNvSpPr>
            <a:spLocks noGrp="1"/>
          </p:cNvSpPr>
          <p:nvPr>
            <p:ph type="sldNum" sz="quarter" idx="12"/>
          </p:nvPr>
        </p:nvSpPr>
        <p:spPr/>
        <p:txBody>
          <a:bodyPr/>
          <a:lstStyle/>
          <a:p>
            <a:fld id="{E8C9DC6D-3AD1-42B8-9E63-722BB6E7D8AD}" type="slidenum">
              <a:rPr lang="en-US" smtClean="0"/>
              <a:t>‹#›</a:t>
            </a:fld>
            <a:endParaRPr lang="en-US"/>
          </a:p>
        </p:txBody>
      </p:sp>
    </p:spTree>
    <p:extLst>
      <p:ext uri="{BB962C8B-B14F-4D97-AF65-F5344CB8AC3E}">
        <p14:creationId xmlns:p14="http://schemas.microsoft.com/office/powerpoint/2010/main" val="3263904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93279-B397-48A1-96DE-E831A75D4F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274C41-045B-49B2-B745-1D0A3F888B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2EBD724-5AEA-4058-9B03-4B74D991AB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2BECFB-2E1C-4FCE-A15C-D43C92C09D78}"/>
              </a:ext>
            </a:extLst>
          </p:cNvPr>
          <p:cNvSpPr>
            <a:spLocks noGrp="1"/>
          </p:cNvSpPr>
          <p:nvPr>
            <p:ph type="dt" sz="half" idx="10"/>
          </p:nvPr>
        </p:nvSpPr>
        <p:spPr/>
        <p:txBody>
          <a:bodyPr/>
          <a:lstStyle/>
          <a:p>
            <a:fld id="{A11E0840-79BF-4DD6-BC36-B0F369B00CC8}" type="datetimeFigureOut">
              <a:rPr lang="en-US" smtClean="0"/>
              <a:t>5/2/2019</a:t>
            </a:fld>
            <a:endParaRPr lang="en-US"/>
          </a:p>
        </p:txBody>
      </p:sp>
      <p:sp>
        <p:nvSpPr>
          <p:cNvPr id="6" name="Footer Placeholder 5">
            <a:extLst>
              <a:ext uri="{FF2B5EF4-FFF2-40B4-BE49-F238E27FC236}">
                <a16:creationId xmlns:a16="http://schemas.microsoft.com/office/drawing/2014/main" id="{BFF59065-C3AB-42E4-8F14-04C2814911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AC9933-8402-45FB-BD7E-BE9A57B9BBC9}"/>
              </a:ext>
            </a:extLst>
          </p:cNvPr>
          <p:cNvSpPr>
            <a:spLocks noGrp="1"/>
          </p:cNvSpPr>
          <p:nvPr>
            <p:ph type="sldNum" sz="quarter" idx="12"/>
          </p:nvPr>
        </p:nvSpPr>
        <p:spPr/>
        <p:txBody>
          <a:bodyPr/>
          <a:lstStyle/>
          <a:p>
            <a:fld id="{E8C9DC6D-3AD1-42B8-9E63-722BB6E7D8AD}" type="slidenum">
              <a:rPr lang="en-US" smtClean="0"/>
              <a:t>‹#›</a:t>
            </a:fld>
            <a:endParaRPr lang="en-US"/>
          </a:p>
        </p:txBody>
      </p:sp>
    </p:spTree>
    <p:extLst>
      <p:ext uri="{BB962C8B-B14F-4D97-AF65-F5344CB8AC3E}">
        <p14:creationId xmlns:p14="http://schemas.microsoft.com/office/powerpoint/2010/main" val="292811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8F4398-F583-4AAE-A138-47603EA21F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10F9CE-37C1-4F00-8944-768B0065A1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76FDF2-6FF1-4A43-9BC3-7B1F042A94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1E0840-79BF-4DD6-BC36-B0F369B00CC8}" type="datetimeFigureOut">
              <a:rPr lang="en-US" smtClean="0"/>
              <a:t>5/2/2019</a:t>
            </a:fld>
            <a:endParaRPr lang="en-US"/>
          </a:p>
        </p:txBody>
      </p:sp>
      <p:sp>
        <p:nvSpPr>
          <p:cNvPr id="5" name="Footer Placeholder 4">
            <a:extLst>
              <a:ext uri="{FF2B5EF4-FFF2-40B4-BE49-F238E27FC236}">
                <a16:creationId xmlns:a16="http://schemas.microsoft.com/office/drawing/2014/main" id="{01411B0A-A557-47DF-8232-E63DCB0221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7172470-D075-49A1-B41D-D776B958C7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C9DC6D-3AD1-42B8-9E63-722BB6E7D8AD}" type="slidenum">
              <a:rPr lang="en-US" smtClean="0"/>
              <a:t>‹#›</a:t>
            </a:fld>
            <a:endParaRPr lang="en-US"/>
          </a:p>
        </p:txBody>
      </p:sp>
    </p:spTree>
    <p:extLst>
      <p:ext uri="{BB962C8B-B14F-4D97-AF65-F5344CB8AC3E}">
        <p14:creationId xmlns:p14="http://schemas.microsoft.com/office/powerpoint/2010/main" val="3952890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8949" y="1658659"/>
            <a:ext cx="10074102" cy="3453534"/>
          </a:xfrm>
        </p:spPr>
        <p:txBody>
          <a:bodyPr>
            <a:normAutofit/>
          </a:bodyPr>
          <a:lstStyle/>
          <a:p>
            <a:r>
              <a:rPr lang="en-US" sz="4000" b="1" dirty="0">
                <a:latin typeface="+mn-lt"/>
              </a:rPr>
              <a:t>Setting Priorities for UHC</a:t>
            </a:r>
            <a:br>
              <a:rPr lang="en-US" sz="3200" b="1" dirty="0">
                <a:solidFill>
                  <a:srgbClr val="0070C0"/>
                </a:solidFill>
                <a:latin typeface="+mn-lt"/>
              </a:rPr>
            </a:br>
            <a:r>
              <a:rPr lang="en-US" sz="2000" b="1" dirty="0">
                <a:solidFill>
                  <a:srgbClr val="0070C0"/>
                </a:solidFill>
                <a:latin typeface="+mn-lt"/>
              </a:rPr>
              <a:t>Session 2</a:t>
            </a:r>
            <a:br>
              <a:rPr lang="en-US" sz="2000" b="1" dirty="0">
                <a:solidFill>
                  <a:srgbClr val="0070C0"/>
                </a:solidFill>
                <a:latin typeface="+mn-lt"/>
              </a:rPr>
            </a:br>
            <a:br>
              <a:rPr lang="en-US" sz="2000" b="1" dirty="0">
                <a:solidFill>
                  <a:srgbClr val="0070C0"/>
                </a:solidFill>
                <a:latin typeface="+mn-lt"/>
              </a:rPr>
            </a:br>
            <a:r>
              <a:rPr lang="en-US" sz="2000" b="1" dirty="0">
                <a:solidFill>
                  <a:srgbClr val="0070C0"/>
                </a:solidFill>
                <a:latin typeface="+mn-lt"/>
              </a:rPr>
              <a:t>Global Flagship Course on Health Systems Strengthening: The Challenge of Universal Health Coverage</a:t>
            </a:r>
            <a:br>
              <a:rPr lang="en-US" sz="2000" b="1" dirty="0">
                <a:solidFill>
                  <a:srgbClr val="0070C0"/>
                </a:solidFill>
                <a:latin typeface="+mn-lt"/>
              </a:rPr>
            </a:br>
            <a:br>
              <a:rPr lang="en-US" sz="3200" b="1" dirty="0">
                <a:solidFill>
                  <a:srgbClr val="0070C0"/>
                </a:solidFill>
                <a:latin typeface="+mn-lt"/>
              </a:rPr>
            </a:br>
            <a:r>
              <a:rPr lang="en-US" sz="3200" b="1" dirty="0">
                <a:solidFill>
                  <a:srgbClr val="0070C0"/>
                </a:solidFill>
                <a:latin typeface="+mn-lt"/>
              </a:rPr>
              <a:t>Nedim Jaganjac</a:t>
            </a:r>
            <a:br>
              <a:rPr lang="en-US" sz="2400" b="1" dirty="0">
                <a:solidFill>
                  <a:srgbClr val="0070C0"/>
                </a:solidFill>
                <a:latin typeface="+mn-lt"/>
              </a:rPr>
            </a:br>
            <a:endParaRPr lang="en-US" sz="2400" b="1" dirty="0">
              <a:solidFill>
                <a:srgbClr val="0070C0"/>
              </a:solidFill>
              <a:latin typeface="+mn-lt"/>
            </a:endParaRPr>
          </a:p>
        </p:txBody>
      </p:sp>
      <p:pic>
        <p:nvPicPr>
          <p:cNvPr id="4" name="Picture 3">
            <a:extLst>
              <a:ext uri="{FF2B5EF4-FFF2-40B4-BE49-F238E27FC236}">
                <a16:creationId xmlns:a16="http://schemas.microsoft.com/office/drawing/2014/main" id="{C37537C7-ACF9-419A-BF01-153F371523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55" y="5416523"/>
            <a:ext cx="1996249" cy="1167038"/>
          </a:xfrm>
          <a:prstGeom prst="rect">
            <a:avLst/>
          </a:prstGeom>
        </p:spPr>
      </p:pic>
      <p:pic>
        <p:nvPicPr>
          <p:cNvPr id="5" name="Picture 4">
            <a:extLst>
              <a:ext uri="{FF2B5EF4-FFF2-40B4-BE49-F238E27FC236}">
                <a16:creationId xmlns:a16="http://schemas.microsoft.com/office/drawing/2014/main" id="{FDCB727E-1814-4ED0-8D51-CB6DBCD885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1568" y="5618466"/>
            <a:ext cx="2140142" cy="763152"/>
          </a:xfrm>
          <a:prstGeom prst="rect">
            <a:avLst/>
          </a:prstGeom>
        </p:spPr>
      </p:pic>
      <p:pic>
        <p:nvPicPr>
          <p:cNvPr id="6" name="Picture 5">
            <a:extLst>
              <a:ext uri="{FF2B5EF4-FFF2-40B4-BE49-F238E27FC236}">
                <a16:creationId xmlns:a16="http://schemas.microsoft.com/office/drawing/2014/main" id="{6CE60ABD-DE2D-4A2C-B67D-56D12DF34A9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20325" y="5440397"/>
            <a:ext cx="2752314" cy="1324642"/>
          </a:xfrm>
          <a:prstGeom prst="rect">
            <a:avLst/>
          </a:prstGeom>
        </p:spPr>
      </p:pic>
      <p:pic>
        <p:nvPicPr>
          <p:cNvPr id="7" name="Picture 6">
            <a:extLst>
              <a:ext uri="{FF2B5EF4-FFF2-40B4-BE49-F238E27FC236}">
                <a16:creationId xmlns:a16="http://schemas.microsoft.com/office/drawing/2014/main" id="{C0D39D7D-7AA6-458F-B626-4733390934E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54627" y="5585907"/>
            <a:ext cx="963292" cy="923885"/>
          </a:xfrm>
          <a:prstGeom prst="rect">
            <a:avLst/>
          </a:prstGeom>
        </p:spPr>
      </p:pic>
      <p:pic>
        <p:nvPicPr>
          <p:cNvPr id="8" name="Picture 7">
            <a:extLst>
              <a:ext uri="{FF2B5EF4-FFF2-40B4-BE49-F238E27FC236}">
                <a16:creationId xmlns:a16="http://schemas.microsoft.com/office/drawing/2014/main" id="{1DD6CE92-62FD-40E8-B19B-9AC262187063}"/>
              </a:ext>
            </a:extLst>
          </p:cNvPr>
          <p:cNvPicPr>
            <a:picLocks noChangeAspect="1"/>
          </p:cNvPicPr>
          <p:nvPr/>
        </p:nvPicPr>
        <p:blipFill>
          <a:blip r:embed="rId6"/>
          <a:stretch>
            <a:fillRect/>
          </a:stretch>
        </p:blipFill>
        <p:spPr>
          <a:xfrm>
            <a:off x="4901710" y="0"/>
            <a:ext cx="2365642" cy="1330455"/>
          </a:xfrm>
          <a:prstGeom prst="rect">
            <a:avLst/>
          </a:prstGeom>
        </p:spPr>
      </p:pic>
      <p:pic>
        <p:nvPicPr>
          <p:cNvPr id="12" name="Picture 11">
            <a:extLst>
              <a:ext uri="{FF2B5EF4-FFF2-40B4-BE49-F238E27FC236}">
                <a16:creationId xmlns:a16="http://schemas.microsoft.com/office/drawing/2014/main" id="{68D77867-339E-41B3-A2E0-898D1EA27CD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82855" y="5334744"/>
            <a:ext cx="1426210" cy="142621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1427" y="311657"/>
            <a:ext cx="8041362" cy="5999636"/>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7" name="TextBox 6"/>
          <p:cNvSpPr txBox="1"/>
          <p:nvPr/>
        </p:nvSpPr>
        <p:spPr>
          <a:xfrm>
            <a:off x="1981200" y="6369635"/>
            <a:ext cx="4557742" cy="338554"/>
          </a:xfrm>
          <a:prstGeom prst="rect">
            <a:avLst/>
          </a:prstGeom>
          <a:noFill/>
        </p:spPr>
        <p:txBody>
          <a:bodyPr wrap="square" rtlCol="0">
            <a:spAutoFit/>
          </a:bodyPr>
          <a:lstStyle/>
          <a:p>
            <a:r>
              <a:rPr lang="en-US" sz="1600" dirty="0"/>
              <a:t>Source: Roberts, Hsiao, and Reich, 2015. </a:t>
            </a:r>
          </a:p>
        </p:txBody>
      </p:sp>
      <p:sp>
        <p:nvSpPr>
          <p:cNvPr id="4" name="Title 3"/>
          <p:cNvSpPr>
            <a:spLocks noGrp="1"/>
          </p:cNvSpPr>
          <p:nvPr>
            <p:ph type="title"/>
          </p:nvPr>
        </p:nvSpPr>
        <p:spPr>
          <a:xfrm>
            <a:off x="1948543" y="101828"/>
            <a:ext cx="8229600" cy="839787"/>
          </a:xfrm>
          <a:solidFill>
            <a:schemeClr val="bg1"/>
          </a:solidFill>
        </p:spPr>
        <p:txBody>
          <a:bodyPr>
            <a:normAutofit fontScale="90000"/>
          </a:bodyPr>
          <a:lstStyle/>
          <a:p>
            <a:r>
              <a:rPr lang="en-US" sz="4000" b="1" dirty="0">
                <a:solidFill>
                  <a:schemeClr val="accent2"/>
                </a:solidFill>
                <a:latin typeface="+mn-lt"/>
              </a:rPr>
              <a:t>WHO “UHC Cube Diagram for services, coverage and financing” </a:t>
            </a:r>
          </a:p>
        </p:txBody>
      </p:sp>
      <p:sp>
        <p:nvSpPr>
          <p:cNvPr id="8" name="Slide Number Placeholder 7"/>
          <p:cNvSpPr>
            <a:spLocks noGrp="1"/>
          </p:cNvSpPr>
          <p:nvPr>
            <p:ph type="sldNum" sz="quarter" idx="12"/>
          </p:nvPr>
        </p:nvSpPr>
        <p:spPr/>
        <p:txBody>
          <a:bodyPr/>
          <a:lstStyle/>
          <a:p>
            <a:pPr>
              <a:defRPr/>
            </a:pPr>
            <a:fld id="{12D5EC31-1309-44F7-80E5-5222808AB0BE}" type="slidenum">
              <a:rPr lang="en-US" altLang="en-US" smtClean="0"/>
              <a:pPr>
                <a:defRPr/>
              </a:pPr>
              <a:t>10</a:t>
            </a:fld>
            <a:endParaRPr lang="en-US" altLang="en-US"/>
          </a:p>
        </p:txBody>
      </p:sp>
      <p:sp>
        <p:nvSpPr>
          <p:cNvPr id="2" name="TextBox 1"/>
          <p:cNvSpPr txBox="1"/>
          <p:nvPr/>
        </p:nvSpPr>
        <p:spPr>
          <a:xfrm>
            <a:off x="7913913" y="2818472"/>
            <a:ext cx="2649584" cy="1015663"/>
          </a:xfrm>
          <a:prstGeom prst="rect">
            <a:avLst/>
          </a:prstGeom>
          <a:solidFill>
            <a:schemeClr val="bg1"/>
          </a:solidFill>
        </p:spPr>
        <p:txBody>
          <a:bodyPr wrap="square" rtlCol="0">
            <a:spAutoFit/>
          </a:bodyPr>
          <a:lstStyle/>
          <a:p>
            <a:r>
              <a:rPr lang="en-US" sz="2000" dirty="0"/>
              <a:t>COSTS COVERED:</a:t>
            </a:r>
          </a:p>
          <a:p>
            <a:r>
              <a:rPr lang="en-US" sz="2000" dirty="0"/>
              <a:t>How much is covered by pooled resources?</a:t>
            </a:r>
          </a:p>
        </p:txBody>
      </p:sp>
      <p:sp>
        <p:nvSpPr>
          <p:cNvPr id="9" name="TextBox 8"/>
          <p:cNvSpPr txBox="1"/>
          <p:nvPr/>
        </p:nvSpPr>
        <p:spPr>
          <a:xfrm>
            <a:off x="6213565" y="5096296"/>
            <a:ext cx="2525487" cy="707886"/>
          </a:xfrm>
          <a:prstGeom prst="rect">
            <a:avLst/>
          </a:prstGeom>
          <a:solidFill>
            <a:schemeClr val="bg1"/>
          </a:solidFill>
        </p:spPr>
        <p:txBody>
          <a:bodyPr wrap="square" rtlCol="0">
            <a:spAutoFit/>
          </a:bodyPr>
          <a:lstStyle/>
          <a:p>
            <a:r>
              <a:rPr lang="en-US" sz="2000" dirty="0"/>
              <a:t>QUALITY SERVICES:</a:t>
            </a:r>
          </a:p>
          <a:p>
            <a:r>
              <a:rPr lang="en-US" sz="2000" dirty="0"/>
              <a:t>What are covered?</a:t>
            </a:r>
          </a:p>
        </p:txBody>
      </p:sp>
      <p:sp>
        <p:nvSpPr>
          <p:cNvPr id="10" name="TextBox 9"/>
          <p:cNvSpPr txBox="1"/>
          <p:nvPr/>
        </p:nvSpPr>
        <p:spPr>
          <a:xfrm>
            <a:off x="2032277" y="5127073"/>
            <a:ext cx="2080346" cy="707886"/>
          </a:xfrm>
          <a:prstGeom prst="rect">
            <a:avLst/>
          </a:prstGeom>
          <a:solidFill>
            <a:schemeClr val="bg1"/>
          </a:solidFill>
        </p:spPr>
        <p:txBody>
          <a:bodyPr wrap="square" rtlCol="0">
            <a:spAutoFit/>
          </a:bodyPr>
          <a:lstStyle/>
          <a:p>
            <a:r>
              <a:rPr lang="en-US" sz="2000" dirty="0"/>
              <a:t>POPULATION:</a:t>
            </a:r>
          </a:p>
          <a:p>
            <a:r>
              <a:rPr lang="en-US" sz="2000" dirty="0"/>
              <a:t>Who is covered?</a:t>
            </a:r>
          </a:p>
        </p:txBody>
      </p:sp>
    </p:spTree>
    <p:extLst>
      <p:ext uri="{BB962C8B-B14F-4D97-AF65-F5344CB8AC3E}">
        <p14:creationId xmlns:p14="http://schemas.microsoft.com/office/powerpoint/2010/main" val="3332011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2282" y="594361"/>
            <a:ext cx="7840378" cy="5885107"/>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5" name="TextBox 4"/>
          <p:cNvSpPr txBox="1"/>
          <p:nvPr/>
        </p:nvSpPr>
        <p:spPr>
          <a:xfrm>
            <a:off x="2650013" y="6428551"/>
            <a:ext cx="3863975" cy="276999"/>
          </a:xfrm>
          <a:prstGeom prst="rect">
            <a:avLst/>
          </a:prstGeom>
          <a:noFill/>
        </p:spPr>
        <p:txBody>
          <a:bodyPr wrap="square" rtlCol="0">
            <a:spAutoFit/>
          </a:bodyPr>
          <a:lstStyle/>
          <a:p>
            <a:r>
              <a:rPr lang="en-US" sz="1200" dirty="0"/>
              <a:t>Source: Roberts, Hsiao, and Reich, 2015. </a:t>
            </a:r>
          </a:p>
        </p:txBody>
      </p:sp>
      <p:sp>
        <p:nvSpPr>
          <p:cNvPr id="2" name="Title 1"/>
          <p:cNvSpPr>
            <a:spLocks noGrp="1"/>
          </p:cNvSpPr>
          <p:nvPr>
            <p:ph type="title"/>
          </p:nvPr>
        </p:nvSpPr>
        <p:spPr>
          <a:xfrm>
            <a:off x="1981200" y="46198"/>
            <a:ext cx="8229600" cy="456882"/>
          </a:xfrm>
        </p:spPr>
        <p:txBody>
          <a:bodyPr>
            <a:normAutofit fontScale="90000"/>
          </a:bodyPr>
          <a:lstStyle/>
          <a:p>
            <a:r>
              <a:rPr lang="en-US" sz="4000" b="1" dirty="0">
                <a:solidFill>
                  <a:schemeClr val="accent2"/>
                </a:solidFill>
                <a:latin typeface="+mn-lt"/>
              </a:rPr>
              <a:t>The Step Pyramid View of Coverage</a:t>
            </a:r>
          </a:p>
        </p:txBody>
      </p:sp>
      <p:sp>
        <p:nvSpPr>
          <p:cNvPr id="6" name="Slide Number Placeholder 5"/>
          <p:cNvSpPr>
            <a:spLocks noGrp="1"/>
          </p:cNvSpPr>
          <p:nvPr>
            <p:ph type="sldNum" sz="quarter" idx="12"/>
          </p:nvPr>
        </p:nvSpPr>
        <p:spPr/>
        <p:txBody>
          <a:bodyPr/>
          <a:lstStyle/>
          <a:p>
            <a:pPr>
              <a:defRPr/>
            </a:pPr>
            <a:fld id="{12D5EC31-1309-44F7-80E5-5222808AB0BE}" type="slidenum">
              <a:rPr lang="en-US" altLang="en-US" smtClean="0"/>
              <a:pPr>
                <a:defRPr/>
              </a:pPr>
              <a:t>11</a:t>
            </a:fld>
            <a:endParaRPr lang="en-US" altLang="en-US"/>
          </a:p>
        </p:txBody>
      </p:sp>
      <p:sp>
        <p:nvSpPr>
          <p:cNvPr id="7" name="TextBox 6"/>
          <p:cNvSpPr txBox="1"/>
          <p:nvPr/>
        </p:nvSpPr>
        <p:spPr>
          <a:xfrm>
            <a:off x="2171614" y="5240284"/>
            <a:ext cx="2080346" cy="707886"/>
          </a:xfrm>
          <a:prstGeom prst="rect">
            <a:avLst/>
          </a:prstGeom>
          <a:solidFill>
            <a:schemeClr val="bg1"/>
          </a:solidFill>
        </p:spPr>
        <p:txBody>
          <a:bodyPr wrap="square" rtlCol="0">
            <a:spAutoFit/>
          </a:bodyPr>
          <a:lstStyle/>
          <a:p>
            <a:r>
              <a:rPr lang="en-US" sz="2000" dirty="0"/>
              <a:t>POPULATION:</a:t>
            </a:r>
          </a:p>
          <a:p>
            <a:r>
              <a:rPr lang="en-US" sz="2000" dirty="0"/>
              <a:t>Who is covered?</a:t>
            </a:r>
          </a:p>
        </p:txBody>
      </p:sp>
      <p:sp>
        <p:nvSpPr>
          <p:cNvPr id="8" name="TextBox 7"/>
          <p:cNvSpPr txBox="1"/>
          <p:nvPr/>
        </p:nvSpPr>
        <p:spPr>
          <a:xfrm>
            <a:off x="7974456" y="2818472"/>
            <a:ext cx="2649584" cy="1015663"/>
          </a:xfrm>
          <a:prstGeom prst="rect">
            <a:avLst/>
          </a:prstGeom>
          <a:solidFill>
            <a:schemeClr val="bg1"/>
          </a:solidFill>
        </p:spPr>
        <p:txBody>
          <a:bodyPr wrap="square" rtlCol="0">
            <a:spAutoFit/>
          </a:bodyPr>
          <a:lstStyle/>
          <a:p>
            <a:r>
              <a:rPr lang="en-US" sz="2000" dirty="0"/>
              <a:t>COSTS COVERED:</a:t>
            </a:r>
          </a:p>
          <a:p>
            <a:r>
              <a:rPr lang="en-US" sz="2000" dirty="0"/>
              <a:t>How much is covered by pooled resources?</a:t>
            </a:r>
          </a:p>
        </p:txBody>
      </p:sp>
      <p:sp>
        <p:nvSpPr>
          <p:cNvPr id="9" name="TextBox 8"/>
          <p:cNvSpPr txBox="1"/>
          <p:nvPr/>
        </p:nvSpPr>
        <p:spPr>
          <a:xfrm>
            <a:off x="6272348" y="5233358"/>
            <a:ext cx="1804852" cy="1015663"/>
          </a:xfrm>
          <a:prstGeom prst="rect">
            <a:avLst/>
          </a:prstGeom>
          <a:solidFill>
            <a:schemeClr val="bg1"/>
          </a:solidFill>
        </p:spPr>
        <p:txBody>
          <a:bodyPr wrap="square" rtlCol="0">
            <a:spAutoFit/>
          </a:bodyPr>
          <a:lstStyle/>
          <a:p>
            <a:r>
              <a:rPr lang="en-US" sz="2000" dirty="0"/>
              <a:t>SERVICES:</a:t>
            </a:r>
          </a:p>
          <a:p>
            <a:r>
              <a:rPr lang="en-US" sz="2000" dirty="0"/>
              <a:t>What are covered?</a:t>
            </a:r>
          </a:p>
        </p:txBody>
      </p:sp>
      <p:sp>
        <p:nvSpPr>
          <p:cNvPr id="3" name="TextBox 2"/>
          <p:cNvSpPr txBox="1"/>
          <p:nvPr/>
        </p:nvSpPr>
        <p:spPr>
          <a:xfrm>
            <a:off x="8368938" y="5325690"/>
            <a:ext cx="2299063" cy="923330"/>
          </a:xfrm>
          <a:prstGeom prst="rect">
            <a:avLst/>
          </a:prstGeom>
          <a:solidFill>
            <a:schemeClr val="bg1"/>
          </a:solidFill>
        </p:spPr>
        <p:txBody>
          <a:bodyPr wrap="square" rtlCol="0">
            <a:spAutoFit/>
          </a:bodyPr>
          <a:lstStyle/>
          <a:p>
            <a:r>
              <a:rPr lang="en-US" dirty="0"/>
              <a:t>Top 20% Income</a:t>
            </a:r>
          </a:p>
          <a:p>
            <a:r>
              <a:rPr lang="en-US" dirty="0"/>
              <a:t>Middle 30% Income</a:t>
            </a:r>
          </a:p>
          <a:p>
            <a:r>
              <a:rPr lang="en-US" dirty="0"/>
              <a:t>Bottom 50% Income</a:t>
            </a:r>
          </a:p>
        </p:txBody>
      </p:sp>
      <p:sp>
        <p:nvSpPr>
          <p:cNvPr id="4" name="TextBox 3"/>
          <p:cNvSpPr txBox="1"/>
          <p:nvPr/>
        </p:nvSpPr>
        <p:spPr>
          <a:xfrm>
            <a:off x="2420983" y="838742"/>
            <a:ext cx="6843848" cy="461665"/>
          </a:xfrm>
          <a:prstGeom prst="rect">
            <a:avLst/>
          </a:prstGeom>
          <a:solidFill>
            <a:schemeClr val="bg1"/>
          </a:solidFill>
        </p:spPr>
        <p:txBody>
          <a:bodyPr wrap="square" rtlCol="0">
            <a:spAutoFit/>
          </a:bodyPr>
          <a:lstStyle/>
          <a:p>
            <a:r>
              <a:rPr lang="en-US" sz="2400" dirty="0"/>
              <a:t>A Hypothetical Step Pyramid by Income Group</a:t>
            </a:r>
          </a:p>
        </p:txBody>
      </p:sp>
    </p:spTree>
    <p:extLst>
      <p:ext uri="{BB962C8B-B14F-4D97-AF65-F5344CB8AC3E}">
        <p14:creationId xmlns:p14="http://schemas.microsoft.com/office/powerpoint/2010/main" val="3681957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2451" y="30325"/>
            <a:ext cx="8349648" cy="623331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3" name="TextBox 2"/>
          <p:cNvSpPr txBox="1"/>
          <p:nvPr/>
        </p:nvSpPr>
        <p:spPr>
          <a:xfrm>
            <a:off x="1991269" y="6338058"/>
            <a:ext cx="3863975" cy="307777"/>
          </a:xfrm>
          <a:prstGeom prst="rect">
            <a:avLst/>
          </a:prstGeom>
          <a:noFill/>
        </p:spPr>
        <p:txBody>
          <a:bodyPr wrap="square" rtlCol="0">
            <a:spAutoFit/>
          </a:bodyPr>
          <a:lstStyle/>
          <a:p>
            <a:r>
              <a:rPr lang="en-US" sz="1400" dirty="0"/>
              <a:t>Source: Roberts, Hsiao, and Reich, 2015. </a:t>
            </a:r>
          </a:p>
        </p:txBody>
      </p:sp>
      <p:sp>
        <p:nvSpPr>
          <p:cNvPr id="5" name="Slide Number Placeholder 4"/>
          <p:cNvSpPr>
            <a:spLocks noGrp="1"/>
          </p:cNvSpPr>
          <p:nvPr>
            <p:ph type="sldNum" sz="quarter" idx="12"/>
          </p:nvPr>
        </p:nvSpPr>
        <p:spPr/>
        <p:txBody>
          <a:bodyPr/>
          <a:lstStyle/>
          <a:p>
            <a:pPr>
              <a:defRPr/>
            </a:pPr>
            <a:fld id="{BE5694D6-2B1D-4504-9B2C-6049DC5A126B}" type="slidenum">
              <a:rPr lang="en-US" altLang="en-US" smtClean="0"/>
              <a:pPr>
                <a:defRPr/>
              </a:pPr>
              <a:t>12</a:t>
            </a:fld>
            <a:endParaRPr lang="en-US" altLang="en-US"/>
          </a:p>
        </p:txBody>
      </p:sp>
      <p:sp>
        <p:nvSpPr>
          <p:cNvPr id="6" name="TextBox 5"/>
          <p:cNvSpPr txBox="1"/>
          <p:nvPr/>
        </p:nvSpPr>
        <p:spPr>
          <a:xfrm>
            <a:off x="5080230" y="5094021"/>
            <a:ext cx="1667691" cy="1015663"/>
          </a:xfrm>
          <a:prstGeom prst="rect">
            <a:avLst/>
          </a:prstGeom>
          <a:solidFill>
            <a:schemeClr val="bg1"/>
          </a:solidFill>
        </p:spPr>
        <p:txBody>
          <a:bodyPr wrap="square" rtlCol="0">
            <a:spAutoFit/>
          </a:bodyPr>
          <a:lstStyle/>
          <a:p>
            <a:r>
              <a:rPr lang="en-US" sz="2000" dirty="0"/>
              <a:t>SERVICES:</a:t>
            </a:r>
          </a:p>
          <a:p>
            <a:r>
              <a:rPr lang="en-US" sz="2000" dirty="0"/>
              <a:t>What are covered?</a:t>
            </a:r>
          </a:p>
        </p:txBody>
      </p:sp>
      <p:sp>
        <p:nvSpPr>
          <p:cNvPr id="7" name="TextBox 6"/>
          <p:cNvSpPr txBox="1"/>
          <p:nvPr/>
        </p:nvSpPr>
        <p:spPr>
          <a:xfrm>
            <a:off x="7935088" y="2526195"/>
            <a:ext cx="2649584" cy="1015663"/>
          </a:xfrm>
          <a:prstGeom prst="rect">
            <a:avLst/>
          </a:prstGeom>
          <a:solidFill>
            <a:schemeClr val="bg1"/>
          </a:solidFill>
        </p:spPr>
        <p:txBody>
          <a:bodyPr wrap="square" rtlCol="0">
            <a:spAutoFit/>
          </a:bodyPr>
          <a:lstStyle/>
          <a:p>
            <a:r>
              <a:rPr lang="en-US" sz="2000" dirty="0"/>
              <a:t>COSTS COVERED:</a:t>
            </a:r>
          </a:p>
          <a:p>
            <a:r>
              <a:rPr lang="en-US" sz="2000" dirty="0"/>
              <a:t>How much is covered by pooled resources?</a:t>
            </a:r>
          </a:p>
        </p:txBody>
      </p:sp>
      <p:sp>
        <p:nvSpPr>
          <p:cNvPr id="8" name="TextBox 7"/>
          <p:cNvSpPr txBox="1"/>
          <p:nvPr/>
        </p:nvSpPr>
        <p:spPr>
          <a:xfrm>
            <a:off x="2171614" y="5094020"/>
            <a:ext cx="2080346" cy="707886"/>
          </a:xfrm>
          <a:prstGeom prst="rect">
            <a:avLst/>
          </a:prstGeom>
          <a:solidFill>
            <a:schemeClr val="bg1"/>
          </a:solidFill>
        </p:spPr>
        <p:txBody>
          <a:bodyPr wrap="square" rtlCol="0">
            <a:spAutoFit/>
          </a:bodyPr>
          <a:lstStyle/>
          <a:p>
            <a:r>
              <a:rPr lang="en-US" sz="2000" dirty="0"/>
              <a:t>POPULATION:</a:t>
            </a:r>
          </a:p>
          <a:p>
            <a:r>
              <a:rPr lang="en-US" sz="2000" dirty="0"/>
              <a:t>Who is covered?</a:t>
            </a:r>
          </a:p>
        </p:txBody>
      </p:sp>
      <p:sp>
        <p:nvSpPr>
          <p:cNvPr id="9" name="TextBox 8"/>
          <p:cNvSpPr txBox="1"/>
          <p:nvPr/>
        </p:nvSpPr>
        <p:spPr>
          <a:xfrm>
            <a:off x="1958255" y="320040"/>
            <a:ext cx="5347063" cy="523220"/>
          </a:xfrm>
          <a:prstGeom prst="rect">
            <a:avLst/>
          </a:prstGeom>
          <a:solidFill>
            <a:schemeClr val="bg1"/>
          </a:solidFill>
        </p:spPr>
        <p:txBody>
          <a:bodyPr wrap="square" rtlCol="0">
            <a:spAutoFit/>
          </a:bodyPr>
          <a:lstStyle/>
          <a:p>
            <a:r>
              <a:rPr lang="en-US" sz="2800" dirty="0"/>
              <a:t>The Step Pyramid for Mexico</a:t>
            </a:r>
          </a:p>
        </p:txBody>
      </p:sp>
      <p:sp>
        <p:nvSpPr>
          <p:cNvPr id="2" name="TextBox 1"/>
          <p:cNvSpPr txBox="1"/>
          <p:nvPr/>
        </p:nvSpPr>
        <p:spPr>
          <a:xfrm>
            <a:off x="5198751" y="3538784"/>
            <a:ext cx="1789623" cy="369332"/>
          </a:xfrm>
          <a:prstGeom prst="rect">
            <a:avLst/>
          </a:prstGeom>
          <a:solidFill>
            <a:srgbClr val="F8A662"/>
          </a:solidFill>
        </p:spPr>
        <p:txBody>
          <a:bodyPr wrap="square" rtlCol="0">
            <a:spAutoFit/>
          </a:bodyPr>
          <a:lstStyle/>
          <a:p>
            <a:r>
              <a:rPr lang="en-US" dirty="0" err="1"/>
              <a:t>Seguro</a:t>
            </a:r>
            <a:r>
              <a:rPr lang="en-US" dirty="0"/>
              <a:t> Popular</a:t>
            </a:r>
          </a:p>
        </p:txBody>
      </p:sp>
      <p:sp>
        <p:nvSpPr>
          <p:cNvPr id="4" name="TextBox 3"/>
          <p:cNvSpPr txBox="1"/>
          <p:nvPr/>
        </p:nvSpPr>
        <p:spPr>
          <a:xfrm>
            <a:off x="2114884" y="3641336"/>
            <a:ext cx="809897" cy="369332"/>
          </a:xfrm>
          <a:prstGeom prst="rect">
            <a:avLst/>
          </a:prstGeom>
          <a:solidFill>
            <a:srgbClr val="92D050"/>
          </a:solidFill>
        </p:spPr>
        <p:txBody>
          <a:bodyPr wrap="square" rtlCol="0">
            <a:spAutoFit/>
          </a:bodyPr>
          <a:lstStyle/>
          <a:p>
            <a:r>
              <a:rPr lang="en-US" dirty="0"/>
              <a:t>IMSS</a:t>
            </a:r>
          </a:p>
        </p:txBody>
      </p:sp>
      <p:sp>
        <p:nvSpPr>
          <p:cNvPr id="10" name="TextBox 9"/>
          <p:cNvSpPr txBox="1"/>
          <p:nvPr/>
        </p:nvSpPr>
        <p:spPr>
          <a:xfrm>
            <a:off x="2945285" y="3695824"/>
            <a:ext cx="1079365" cy="369332"/>
          </a:xfrm>
          <a:prstGeom prst="rect">
            <a:avLst/>
          </a:prstGeom>
          <a:solidFill>
            <a:srgbClr val="F4F6B4"/>
          </a:solidFill>
        </p:spPr>
        <p:txBody>
          <a:bodyPr wrap="square" rtlCol="0">
            <a:spAutoFit/>
          </a:bodyPr>
          <a:lstStyle/>
          <a:p>
            <a:r>
              <a:rPr lang="en-US" dirty="0"/>
              <a:t>ISSSTE</a:t>
            </a:r>
          </a:p>
        </p:txBody>
      </p:sp>
      <p:sp>
        <p:nvSpPr>
          <p:cNvPr id="11" name="TextBox 10"/>
          <p:cNvSpPr txBox="1"/>
          <p:nvPr/>
        </p:nvSpPr>
        <p:spPr>
          <a:xfrm>
            <a:off x="3940858" y="3897622"/>
            <a:ext cx="1506992" cy="646331"/>
          </a:xfrm>
          <a:prstGeom prst="rect">
            <a:avLst/>
          </a:prstGeom>
          <a:solidFill>
            <a:schemeClr val="accent1">
              <a:lumMod val="60000"/>
              <a:lumOff val="40000"/>
            </a:schemeClr>
          </a:solidFill>
        </p:spPr>
        <p:txBody>
          <a:bodyPr wrap="square" rtlCol="0">
            <a:spAutoFit/>
          </a:bodyPr>
          <a:lstStyle/>
          <a:p>
            <a:r>
              <a:rPr lang="en-US" dirty="0"/>
              <a:t>Catastrophic Costs (GC)</a:t>
            </a:r>
          </a:p>
        </p:txBody>
      </p:sp>
    </p:spTree>
    <p:extLst>
      <p:ext uri="{BB962C8B-B14F-4D97-AF65-F5344CB8AC3E}">
        <p14:creationId xmlns:p14="http://schemas.microsoft.com/office/powerpoint/2010/main" val="2535952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2450" y="371300"/>
            <a:ext cx="9144000" cy="457200"/>
          </a:xfrm>
        </p:spPr>
        <p:txBody>
          <a:bodyPr>
            <a:noAutofit/>
          </a:bodyPr>
          <a:lstStyle/>
          <a:p>
            <a:pPr algn="ctr"/>
            <a:r>
              <a:rPr lang="en-US" sz="4000" b="1" dirty="0">
                <a:solidFill>
                  <a:schemeClr val="accent2"/>
                </a:solidFill>
                <a:latin typeface="+mn-lt"/>
              </a:rPr>
              <a:t>Using A Step Pyramid</a:t>
            </a:r>
          </a:p>
        </p:txBody>
      </p:sp>
      <p:sp>
        <p:nvSpPr>
          <p:cNvPr id="3" name="Content Placeholder 2"/>
          <p:cNvSpPr>
            <a:spLocks noGrp="1"/>
          </p:cNvSpPr>
          <p:nvPr>
            <p:ph idx="1"/>
          </p:nvPr>
        </p:nvSpPr>
        <p:spPr>
          <a:xfrm>
            <a:off x="1981200" y="1066800"/>
            <a:ext cx="8229600" cy="5410200"/>
          </a:xfrm>
        </p:spPr>
        <p:txBody>
          <a:bodyPr>
            <a:noAutofit/>
          </a:bodyPr>
          <a:lstStyle/>
          <a:p>
            <a:pPr>
              <a:lnSpc>
                <a:spcPct val="110000"/>
              </a:lnSpc>
              <a:spcBef>
                <a:spcPts val="1200"/>
              </a:spcBef>
            </a:pPr>
            <a:r>
              <a:rPr lang="en-US" sz="2400" b="1" dirty="0"/>
              <a:t>Other sectors </a:t>
            </a:r>
            <a:r>
              <a:rPr lang="en-US" sz="2400" dirty="0"/>
              <a:t>are not covered in the pyramid</a:t>
            </a:r>
          </a:p>
          <a:p>
            <a:pPr>
              <a:lnSpc>
                <a:spcPct val="110000"/>
              </a:lnSpc>
              <a:spcBef>
                <a:spcPts val="1200"/>
              </a:spcBef>
            </a:pPr>
            <a:r>
              <a:rPr lang="en-US" sz="2400" dirty="0"/>
              <a:t>Also it is assumed that these services are of </a:t>
            </a:r>
            <a:r>
              <a:rPr lang="en-US" sz="2400" b="1" dirty="0"/>
              <a:t>high quality </a:t>
            </a:r>
            <a:r>
              <a:rPr lang="en-US" sz="2400" dirty="0"/>
              <a:t>and that they contribute to </a:t>
            </a:r>
            <a:r>
              <a:rPr lang="en-US" sz="2400" b="1" dirty="0"/>
              <a:t>patients satisfaction</a:t>
            </a:r>
            <a:r>
              <a:rPr lang="en-US" sz="2400" dirty="0"/>
              <a:t>  </a:t>
            </a:r>
          </a:p>
          <a:p>
            <a:pPr>
              <a:lnSpc>
                <a:spcPct val="110000"/>
              </a:lnSpc>
              <a:spcBef>
                <a:spcPts val="1200"/>
              </a:spcBef>
            </a:pPr>
            <a:r>
              <a:rPr lang="en-US" sz="2400" dirty="0"/>
              <a:t>Use the step pyramid diagram  to ask:  </a:t>
            </a:r>
            <a:r>
              <a:rPr lang="en-US" sz="2400" b="1" dirty="0"/>
              <a:t>“What gaps do we want to  ‘fill in’ first?”</a:t>
            </a:r>
            <a:r>
              <a:rPr lang="en-US" sz="2400" dirty="0"/>
              <a:t>-- by expanding insurance coverage, improving services, or both</a:t>
            </a:r>
          </a:p>
          <a:p>
            <a:pPr>
              <a:lnSpc>
                <a:spcPct val="110000"/>
              </a:lnSpc>
              <a:spcBef>
                <a:spcPts val="1200"/>
              </a:spcBef>
            </a:pPr>
            <a:r>
              <a:rPr lang="en-US" sz="2400" dirty="0"/>
              <a:t>Choosing goals is a fundamental  </a:t>
            </a:r>
            <a:r>
              <a:rPr lang="en-US" sz="2400" b="1" dirty="0"/>
              <a:t>responsibility of national governments</a:t>
            </a:r>
            <a:r>
              <a:rPr lang="en-US" sz="2400" dirty="0"/>
              <a:t>: a decision that both will and should reflect local politics and values</a:t>
            </a:r>
          </a:p>
        </p:txBody>
      </p:sp>
      <p:sp>
        <p:nvSpPr>
          <p:cNvPr id="4" name="Slide Number Placeholder 3"/>
          <p:cNvSpPr>
            <a:spLocks noGrp="1"/>
          </p:cNvSpPr>
          <p:nvPr>
            <p:ph type="sldNum" sz="quarter" idx="12"/>
          </p:nvPr>
        </p:nvSpPr>
        <p:spPr/>
        <p:txBody>
          <a:bodyPr/>
          <a:lstStyle/>
          <a:p>
            <a:fld id="{B60FE32F-EAAC-4D4C-8BC4-E198F3F9A74D}" type="slidenum">
              <a:rPr lang="en-US" smtClean="0"/>
              <a:t>13</a:t>
            </a:fld>
            <a:endParaRPr lang="en-US"/>
          </a:p>
        </p:txBody>
      </p:sp>
    </p:spTree>
    <p:extLst>
      <p:ext uri="{BB962C8B-B14F-4D97-AF65-F5344CB8AC3E}">
        <p14:creationId xmlns:p14="http://schemas.microsoft.com/office/powerpoint/2010/main" val="3112393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875" y="304800"/>
            <a:ext cx="9128760" cy="792162"/>
          </a:xfrm>
        </p:spPr>
        <p:txBody>
          <a:bodyPr>
            <a:noAutofit/>
          </a:bodyPr>
          <a:lstStyle/>
          <a:p>
            <a:pPr algn="ctr"/>
            <a:r>
              <a:rPr lang="en-US" sz="3600" dirty="0">
                <a:ln>
                  <a:solidFill>
                    <a:srgbClr val="00FFFF"/>
                  </a:solidFill>
                </a:ln>
                <a:solidFill>
                  <a:srgbClr val="6B259F"/>
                </a:solidFill>
                <a:latin typeface="+mn-lt"/>
              </a:rPr>
              <a:t> </a:t>
            </a:r>
            <a:r>
              <a:rPr lang="en-US" sz="4000" b="1" dirty="0">
                <a:solidFill>
                  <a:schemeClr val="accent2"/>
                </a:solidFill>
                <a:latin typeface="+mn-lt"/>
              </a:rPr>
              <a:t>Making Choices is Unavoidable</a:t>
            </a:r>
          </a:p>
        </p:txBody>
      </p:sp>
      <p:sp>
        <p:nvSpPr>
          <p:cNvPr id="3" name="Content Placeholder 2"/>
          <p:cNvSpPr>
            <a:spLocks noGrp="1"/>
          </p:cNvSpPr>
          <p:nvPr>
            <p:ph idx="1"/>
          </p:nvPr>
        </p:nvSpPr>
        <p:spPr>
          <a:xfrm>
            <a:off x="1905000" y="1219200"/>
            <a:ext cx="8229600" cy="5791200"/>
          </a:xfrm>
        </p:spPr>
        <p:txBody>
          <a:bodyPr>
            <a:normAutofit lnSpcReduction="10000"/>
          </a:bodyPr>
          <a:lstStyle/>
          <a:p>
            <a:pPr>
              <a:spcBef>
                <a:spcPts val="0"/>
              </a:spcBef>
            </a:pPr>
            <a:r>
              <a:rPr lang="en-US" sz="2400" dirty="0"/>
              <a:t>Because health is highly multi-dimensional and because nations have limited resources, they must decide which conditions and </a:t>
            </a:r>
            <a:r>
              <a:rPr lang="en-US" sz="2400" b="1" dirty="0"/>
              <a:t>groups</a:t>
            </a:r>
            <a:r>
              <a:rPr lang="en-US" sz="2400" dirty="0"/>
              <a:t> to focus on first. </a:t>
            </a:r>
          </a:p>
          <a:p>
            <a:pPr lvl="1">
              <a:spcBef>
                <a:spcPts val="0"/>
              </a:spcBef>
            </a:pPr>
            <a:r>
              <a:rPr lang="en-US" dirty="0"/>
              <a:t>young versus the old (immunization vs cardiac surgery) </a:t>
            </a:r>
          </a:p>
          <a:p>
            <a:pPr lvl="1">
              <a:spcBef>
                <a:spcPts val="0"/>
              </a:spcBef>
            </a:pPr>
            <a:r>
              <a:rPr lang="en-US" dirty="0"/>
              <a:t>urban areas or hard-to-serve rural communities </a:t>
            </a:r>
          </a:p>
          <a:p>
            <a:pPr lvl="1">
              <a:spcBef>
                <a:spcPts val="0"/>
              </a:spcBef>
            </a:pPr>
            <a:r>
              <a:rPr lang="en-US" dirty="0"/>
              <a:t>cost-effective actions  or  saving those at imminent risk of dying </a:t>
            </a:r>
          </a:p>
          <a:p>
            <a:pPr lvl="1">
              <a:spcBef>
                <a:spcPts val="0"/>
              </a:spcBef>
            </a:pPr>
            <a:r>
              <a:rPr lang="en-US" dirty="0"/>
              <a:t>TB / HIV vs. NCDs  </a:t>
            </a:r>
          </a:p>
          <a:p>
            <a:pPr lvl="1">
              <a:spcBef>
                <a:spcPts val="0"/>
              </a:spcBef>
            </a:pPr>
            <a:r>
              <a:rPr lang="en-US" dirty="0"/>
              <a:t>Pro-poor or pro-rich </a:t>
            </a:r>
          </a:p>
          <a:p>
            <a:pPr lvl="1">
              <a:spcBef>
                <a:spcPts val="0"/>
              </a:spcBef>
            </a:pPr>
            <a:endParaRPr lang="en-US" dirty="0"/>
          </a:p>
          <a:p>
            <a:pPr>
              <a:spcBef>
                <a:spcPts val="1200"/>
              </a:spcBef>
            </a:pPr>
            <a:r>
              <a:rPr lang="en-US" sz="2400" dirty="0"/>
              <a:t>Specific goals (e.g., lowering MDRTB) can improve targeting and implementation for specific groups, sometimes through ‘vertical’ programs; </a:t>
            </a:r>
            <a:r>
              <a:rPr lang="en-US" sz="2400" dirty="0">
                <a:solidFill>
                  <a:schemeClr val="tx2">
                    <a:lumMod val="60000"/>
                    <a:lumOff val="40000"/>
                  </a:schemeClr>
                </a:solidFill>
              </a:rPr>
              <a:t>how does this produce Universal Health Coverage</a:t>
            </a:r>
            <a:r>
              <a:rPr lang="en-US" sz="2400" dirty="0"/>
              <a:t>?</a:t>
            </a:r>
          </a:p>
          <a:p>
            <a:pPr>
              <a:spcBef>
                <a:spcPts val="1200"/>
              </a:spcBef>
            </a:pPr>
            <a:endParaRPr lang="en-US" sz="2400" dirty="0"/>
          </a:p>
          <a:p>
            <a:pPr>
              <a:spcBef>
                <a:spcPts val="1200"/>
              </a:spcBef>
            </a:pPr>
            <a:r>
              <a:rPr lang="en-US" sz="2400" dirty="0"/>
              <a:t>Reducing car accidents will involve transport sector </a:t>
            </a:r>
          </a:p>
        </p:txBody>
      </p:sp>
      <p:sp>
        <p:nvSpPr>
          <p:cNvPr id="4" name="Slide Number Placeholder 3"/>
          <p:cNvSpPr>
            <a:spLocks noGrp="1"/>
          </p:cNvSpPr>
          <p:nvPr>
            <p:ph type="sldNum" sz="quarter" idx="12"/>
          </p:nvPr>
        </p:nvSpPr>
        <p:spPr/>
        <p:txBody>
          <a:bodyPr/>
          <a:lstStyle/>
          <a:p>
            <a:fld id="{B60FE32F-EAAC-4D4C-8BC4-E198F3F9A74D}" type="slidenum">
              <a:rPr lang="en-US" smtClean="0"/>
              <a:t>14</a:t>
            </a:fld>
            <a:endParaRPr lang="en-US"/>
          </a:p>
        </p:txBody>
      </p:sp>
    </p:spTree>
    <p:extLst>
      <p:ext uri="{BB962C8B-B14F-4D97-AF65-F5344CB8AC3E}">
        <p14:creationId xmlns:p14="http://schemas.microsoft.com/office/powerpoint/2010/main" val="359466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81E49-1F78-4A12-98BD-5D775D60512B}"/>
              </a:ext>
            </a:extLst>
          </p:cNvPr>
          <p:cNvSpPr>
            <a:spLocks noGrp="1"/>
          </p:cNvSpPr>
          <p:nvPr>
            <p:ph type="title"/>
          </p:nvPr>
        </p:nvSpPr>
        <p:spPr/>
        <p:txBody>
          <a:bodyPr/>
          <a:lstStyle/>
          <a:p>
            <a:r>
              <a:rPr lang="en-US" sz="4000" b="1" dirty="0">
                <a:solidFill>
                  <a:schemeClr val="accent2"/>
                </a:solidFill>
                <a:latin typeface="+mn-lt"/>
              </a:rPr>
              <a:t>Exercise :</a:t>
            </a:r>
          </a:p>
        </p:txBody>
      </p:sp>
      <p:sp>
        <p:nvSpPr>
          <p:cNvPr id="3" name="Content Placeholder 2">
            <a:extLst>
              <a:ext uri="{FF2B5EF4-FFF2-40B4-BE49-F238E27FC236}">
                <a16:creationId xmlns:a16="http://schemas.microsoft.com/office/drawing/2014/main" id="{2FBEA413-ABB5-48B4-83CD-A991BAAB62BA}"/>
              </a:ext>
            </a:extLst>
          </p:cNvPr>
          <p:cNvSpPr>
            <a:spLocks noGrp="1"/>
          </p:cNvSpPr>
          <p:nvPr>
            <p:ph idx="1"/>
          </p:nvPr>
        </p:nvSpPr>
        <p:spPr/>
        <p:txBody>
          <a:bodyPr/>
          <a:lstStyle/>
          <a:p>
            <a:r>
              <a:rPr lang="en-US" sz="4000" dirty="0"/>
              <a:t>You have 100 patients and 50 pills. One pill will save the patient and cure the diseases. Others will die. </a:t>
            </a:r>
          </a:p>
          <a:p>
            <a:pPr marL="0" indent="0">
              <a:buNone/>
            </a:pPr>
            <a:endParaRPr lang="en-US" dirty="0"/>
          </a:p>
          <a:p>
            <a:pPr marL="0" indent="0" algn="ctr">
              <a:buNone/>
            </a:pPr>
            <a:r>
              <a:rPr lang="en-US" dirty="0">
                <a:solidFill>
                  <a:srgbClr val="FF0000"/>
                </a:solidFill>
              </a:rPr>
              <a:t>	</a:t>
            </a:r>
            <a:r>
              <a:rPr lang="en-US" sz="4000" dirty="0">
                <a:solidFill>
                  <a:srgbClr val="FF0000"/>
                </a:solidFill>
              </a:rPr>
              <a:t>Who should get the pill? </a:t>
            </a:r>
          </a:p>
        </p:txBody>
      </p:sp>
      <p:sp>
        <p:nvSpPr>
          <p:cNvPr id="4" name="Slide Number Placeholder 3">
            <a:extLst>
              <a:ext uri="{FF2B5EF4-FFF2-40B4-BE49-F238E27FC236}">
                <a16:creationId xmlns:a16="http://schemas.microsoft.com/office/drawing/2014/main" id="{708EFF24-233F-4401-AB50-7127A660A88F}"/>
              </a:ext>
            </a:extLst>
          </p:cNvPr>
          <p:cNvSpPr>
            <a:spLocks noGrp="1"/>
          </p:cNvSpPr>
          <p:nvPr>
            <p:ph type="sldNum" sz="quarter" idx="12"/>
          </p:nvPr>
        </p:nvSpPr>
        <p:spPr/>
        <p:txBody>
          <a:bodyPr/>
          <a:lstStyle/>
          <a:p>
            <a:pPr>
              <a:defRPr/>
            </a:pPr>
            <a:fld id="{B43E1CCC-17D9-3F43-BB38-5B57626A2B35}" type="slidenum">
              <a:rPr lang="en-US" smtClean="0"/>
              <a:pPr>
                <a:defRPr/>
              </a:pPr>
              <a:t>15</a:t>
            </a:fld>
            <a:endParaRPr lang="en-US"/>
          </a:p>
        </p:txBody>
      </p:sp>
    </p:spTree>
    <p:extLst>
      <p:ext uri="{BB962C8B-B14F-4D97-AF65-F5344CB8AC3E}">
        <p14:creationId xmlns:p14="http://schemas.microsoft.com/office/powerpoint/2010/main" val="2390040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B43E1CCC-17D9-3F43-BB38-5B57626A2B35}" type="slidenum">
              <a:rPr lang="en-US" smtClean="0"/>
              <a:pPr>
                <a:defRPr/>
              </a:pPr>
              <a:t>16</a:t>
            </a:fld>
            <a:endParaRPr lang="en-US"/>
          </a:p>
        </p:txBody>
      </p:sp>
      <p:sp>
        <p:nvSpPr>
          <p:cNvPr id="5" name="Rectangle 4"/>
          <p:cNvSpPr/>
          <p:nvPr/>
        </p:nvSpPr>
        <p:spPr>
          <a:xfrm>
            <a:off x="3643090" y="2083739"/>
            <a:ext cx="4962641" cy="1323439"/>
          </a:xfrm>
          <a:prstGeom prst="rect">
            <a:avLst/>
          </a:prstGeom>
        </p:spPr>
        <p:txBody>
          <a:bodyPr wrap="none">
            <a:spAutoFit/>
          </a:bodyPr>
          <a:lstStyle/>
          <a:p>
            <a:pPr algn="ctr"/>
            <a:r>
              <a:rPr lang="en-US" sz="4000" b="1" dirty="0">
                <a:solidFill>
                  <a:schemeClr val="accent2"/>
                </a:solidFill>
              </a:rPr>
              <a:t>A Brief Introduction to</a:t>
            </a:r>
            <a:endParaRPr lang="en-US" sz="4000" dirty="0"/>
          </a:p>
          <a:p>
            <a:pPr algn="ctr"/>
            <a:r>
              <a:rPr lang="en-US" sz="4000" b="1" dirty="0">
                <a:solidFill>
                  <a:schemeClr val="accent2"/>
                </a:solidFill>
              </a:rPr>
              <a:t>Applied Philosophy</a:t>
            </a:r>
          </a:p>
        </p:txBody>
      </p:sp>
    </p:spTree>
    <p:extLst>
      <p:ext uri="{BB962C8B-B14F-4D97-AF65-F5344CB8AC3E}">
        <p14:creationId xmlns:p14="http://schemas.microsoft.com/office/powerpoint/2010/main" val="3556707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p:txBody>
          <a:bodyPr/>
          <a:lstStyle/>
          <a:p>
            <a:pPr>
              <a:defRPr/>
            </a:pPr>
            <a:fld id="{CF02DCDD-DC93-4230-82D0-6F01B048C0F4}" type="slidenum">
              <a:rPr lang="en-GB"/>
              <a:pPr>
                <a:defRPr/>
              </a:pPr>
              <a:t>17</a:t>
            </a:fld>
            <a:endParaRPr lang="en-GB" dirty="0"/>
          </a:p>
        </p:txBody>
      </p:sp>
      <p:sp>
        <p:nvSpPr>
          <p:cNvPr id="6147" name="Rectangle 2"/>
          <p:cNvSpPr>
            <a:spLocks noGrp="1" noChangeArrowheads="1"/>
          </p:cNvSpPr>
          <p:nvPr>
            <p:ph type="title"/>
          </p:nvPr>
        </p:nvSpPr>
        <p:spPr>
          <a:xfrm>
            <a:off x="1981200" y="141844"/>
            <a:ext cx="8229600" cy="1143000"/>
          </a:xfrm>
        </p:spPr>
        <p:txBody>
          <a:bodyPr rtlCol="0">
            <a:noAutofit/>
          </a:bodyPr>
          <a:lstStyle/>
          <a:p>
            <a:pPr>
              <a:defRPr/>
            </a:pPr>
            <a:r>
              <a:rPr lang="en-GB" sz="4000" b="1" dirty="0">
                <a:solidFill>
                  <a:schemeClr val="accent2"/>
                </a:solidFill>
                <a:latin typeface="+mn-lt"/>
              </a:rPr>
              <a:t>Three Theories Of Ethical Argument: </a:t>
            </a:r>
            <a:endParaRPr lang="en-GB" sz="3600" b="1" dirty="0">
              <a:ln>
                <a:solidFill>
                  <a:sysClr val="windowText" lastClr="000000"/>
                </a:solidFill>
              </a:ln>
              <a:solidFill>
                <a:schemeClr val="accent2"/>
              </a:solidFill>
              <a:effectLst>
                <a:outerShdw blurRad="38100" dist="38100" dir="2700000" algn="tl">
                  <a:srgbClr val="000000">
                    <a:alpha val="43137"/>
                  </a:srgbClr>
                </a:outerShdw>
              </a:effectLst>
            </a:endParaRPr>
          </a:p>
        </p:txBody>
      </p:sp>
      <p:sp>
        <p:nvSpPr>
          <p:cNvPr id="6148" name="Rectangle 3"/>
          <p:cNvSpPr>
            <a:spLocks noGrp="1" noChangeArrowheads="1"/>
          </p:cNvSpPr>
          <p:nvPr>
            <p:ph type="body" idx="1"/>
          </p:nvPr>
        </p:nvSpPr>
        <p:spPr>
          <a:xfrm>
            <a:off x="1676400" y="1524000"/>
            <a:ext cx="8839200" cy="4826000"/>
          </a:xfrm>
        </p:spPr>
        <p:txBody>
          <a:bodyPr anchor="ctr">
            <a:normAutofit lnSpcReduction="10000"/>
          </a:bodyPr>
          <a:lstStyle/>
          <a:p>
            <a:pPr>
              <a:lnSpc>
                <a:spcPct val="90000"/>
              </a:lnSpc>
            </a:pPr>
            <a:r>
              <a:rPr lang="en-GB" sz="3900" b="1" dirty="0">
                <a:solidFill>
                  <a:srgbClr val="0070C0"/>
                </a:solidFill>
              </a:rPr>
              <a:t>Consequences</a:t>
            </a:r>
            <a:r>
              <a:rPr lang="en-GB" sz="3500" dirty="0">
                <a:solidFill>
                  <a:srgbClr val="0070C0"/>
                </a:solidFill>
              </a:rPr>
              <a:t> </a:t>
            </a:r>
            <a:r>
              <a:rPr lang="en-GB" sz="3500" dirty="0"/>
              <a:t>(where individuals end up)</a:t>
            </a:r>
          </a:p>
          <a:p>
            <a:pPr>
              <a:lnSpc>
                <a:spcPct val="90000"/>
              </a:lnSpc>
              <a:buNone/>
            </a:pPr>
            <a:r>
              <a:rPr lang="en-GB" sz="3600" dirty="0">
                <a:sym typeface="Symbol" pitchFamily="18" charset="2"/>
              </a:rPr>
              <a:t>                   		</a:t>
            </a:r>
            <a:r>
              <a:rPr lang="en-GB" sz="3500" b="1" dirty="0">
                <a:latin typeface="Lucida Sans Unicode" pitchFamily="34" charset="0"/>
                <a:cs typeface="Lucida Sans Unicode" pitchFamily="34" charset="0"/>
                <a:sym typeface="Symbol" pitchFamily="18" charset="2"/>
              </a:rPr>
              <a:t>Utilitarianism</a:t>
            </a:r>
            <a:endParaRPr lang="en-GB" sz="4400" b="1" dirty="0">
              <a:latin typeface="Lucida Sans Unicode" pitchFamily="34" charset="0"/>
              <a:cs typeface="Lucida Sans Unicode" pitchFamily="34" charset="0"/>
              <a:sym typeface="Symbol" pitchFamily="18" charset="2"/>
            </a:endParaRPr>
          </a:p>
          <a:p>
            <a:pPr>
              <a:lnSpc>
                <a:spcPct val="90000"/>
              </a:lnSpc>
            </a:pPr>
            <a:endParaRPr lang="en-GB" sz="3900" b="1" dirty="0">
              <a:solidFill>
                <a:srgbClr val="0070C0"/>
              </a:solidFill>
            </a:endParaRPr>
          </a:p>
          <a:p>
            <a:pPr>
              <a:lnSpc>
                <a:spcPct val="90000"/>
              </a:lnSpc>
            </a:pPr>
            <a:r>
              <a:rPr lang="en-GB" sz="3900" b="1" dirty="0">
                <a:solidFill>
                  <a:srgbClr val="0070C0"/>
                </a:solidFill>
              </a:rPr>
              <a:t>Rights</a:t>
            </a:r>
            <a:r>
              <a:rPr lang="en-GB" sz="3600" b="1" dirty="0">
                <a:solidFill>
                  <a:srgbClr val="0070C0"/>
                </a:solidFill>
              </a:rPr>
              <a:t> </a:t>
            </a:r>
            <a:r>
              <a:rPr lang="en-GB" dirty="0"/>
              <a:t>(where individuals start):</a:t>
            </a:r>
          </a:p>
          <a:p>
            <a:pPr>
              <a:lnSpc>
                <a:spcPct val="90000"/>
              </a:lnSpc>
              <a:buNone/>
            </a:pPr>
            <a:r>
              <a:rPr lang="en-GB" dirty="0"/>
              <a:t>                         </a:t>
            </a:r>
            <a:r>
              <a:rPr lang="en-GB" dirty="0">
                <a:latin typeface="Lucida Sans Unicode" pitchFamily="34" charset="0"/>
                <a:cs typeface="Lucida Sans Unicode" pitchFamily="34" charset="0"/>
              </a:rPr>
              <a:t> 		</a:t>
            </a:r>
            <a:r>
              <a:rPr lang="en-GB" sz="3600" b="1" dirty="0">
                <a:latin typeface="Lucida Sans Unicode" pitchFamily="34" charset="0"/>
                <a:cs typeface="Lucida Sans Unicode" pitchFamily="34" charset="0"/>
              </a:rPr>
              <a:t>Liberalism</a:t>
            </a:r>
          </a:p>
          <a:p>
            <a:pPr>
              <a:lnSpc>
                <a:spcPct val="90000"/>
              </a:lnSpc>
              <a:buNone/>
            </a:pPr>
            <a:endParaRPr lang="en-GB" dirty="0"/>
          </a:p>
          <a:p>
            <a:pPr>
              <a:lnSpc>
                <a:spcPct val="90000"/>
              </a:lnSpc>
              <a:buFont typeface="Times" charset="0"/>
              <a:buChar char="•"/>
            </a:pPr>
            <a:r>
              <a:rPr lang="en-GB" sz="3900" b="1" dirty="0">
                <a:solidFill>
                  <a:srgbClr val="0070C0"/>
                </a:solidFill>
              </a:rPr>
              <a:t>Virtue</a:t>
            </a:r>
            <a:r>
              <a:rPr lang="en-GB" sz="3600" b="1" dirty="0">
                <a:solidFill>
                  <a:srgbClr val="0070C0"/>
                </a:solidFill>
              </a:rPr>
              <a:t> </a:t>
            </a:r>
            <a:r>
              <a:rPr lang="en-GB" dirty="0"/>
              <a:t>(individual character and social structure)</a:t>
            </a:r>
          </a:p>
          <a:p>
            <a:pPr lvl="1">
              <a:lnSpc>
                <a:spcPct val="90000"/>
              </a:lnSpc>
              <a:buFont typeface="Times" charset="0"/>
              <a:buNone/>
            </a:pPr>
            <a:r>
              <a:rPr lang="en-GB" dirty="0">
                <a:sym typeface="Symbol" pitchFamily="18" charset="2"/>
              </a:rPr>
              <a:t>                     		</a:t>
            </a:r>
            <a:r>
              <a:rPr lang="en-GB" sz="3500" b="1" dirty="0">
                <a:latin typeface="Lucida Sans Unicode" pitchFamily="34" charset="0"/>
                <a:cs typeface="Lucida Sans Unicode" pitchFamily="34" charset="0"/>
                <a:sym typeface="Symbol" pitchFamily="18" charset="2"/>
              </a:rPr>
              <a:t>Communitarianism</a:t>
            </a:r>
            <a:endParaRPr lang="en-GB" sz="3500" b="1" dirty="0">
              <a:latin typeface="Lucida Sans Unicode" pitchFamily="34" charset="0"/>
              <a:cs typeface="Lucida Sans Unicode" pitchFamily="34" charset="0"/>
            </a:endParaRPr>
          </a:p>
          <a:p>
            <a:pPr>
              <a:lnSpc>
                <a:spcPct val="90000"/>
              </a:lnSpc>
            </a:pPr>
            <a:endParaRPr lang="en-GB" dirty="0"/>
          </a:p>
        </p:txBody>
      </p:sp>
      <p:sp>
        <p:nvSpPr>
          <p:cNvPr id="5" name="Right Arrow 4"/>
          <p:cNvSpPr/>
          <p:nvPr/>
        </p:nvSpPr>
        <p:spPr>
          <a:xfrm>
            <a:off x="3005455" y="1981090"/>
            <a:ext cx="787908" cy="484632"/>
          </a:xfrm>
          <a:prstGeom prst="rightArrow">
            <a:avLst/>
          </a:prstGeom>
          <a:solidFill>
            <a:srgbClr val="FFFF00"/>
          </a:solidFill>
          <a:ln>
            <a:solidFill>
              <a:schemeClr val="tx1"/>
            </a:solid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ight Arrow 5"/>
          <p:cNvSpPr/>
          <p:nvPr/>
        </p:nvSpPr>
        <p:spPr>
          <a:xfrm>
            <a:off x="2967355" y="3766731"/>
            <a:ext cx="826008" cy="484632"/>
          </a:xfrm>
          <a:prstGeom prst="rightArrow">
            <a:avLst/>
          </a:prstGeom>
          <a:solidFill>
            <a:srgbClr val="FFFF00"/>
          </a:solidFill>
          <a:ln>
            <a:solidFill>
              <a:schemeClr val="tx1"/>
            </a:solid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Arrow 6"/>
          <p:cNvSpPr/>
          <p:nvPr/>
        </p:nvSpPr>
        <p:spPr>
          <a:xfrm>
            <a:off x="2996839" y="5500116"/>
            <a:ext cx="787908" cy="484632"/>
          </a:xfrm>
          <a:prstGeom prst="rightArrow">
            <a:avLst/>
          </a:prstGeom>
          <a:solidFill>
            <a:srgbClr val="FFFF00"/>
          </a:solidFill>
          <a:ln>
            <a:solidFill>
              <a:schemeClr val="tx1"/>
            </a:solid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90909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p:txBody>
          <a:bodyPr/>
          <a:lstStyle/>
          <a:p>
            <a:pPr>
              <a:defRPr/>
            </a:pPr>
            <a:fld id="{17F8127D-9756-45B4-9A6E-A9C5152E4469}" type="slidenum">
              <a:rPr lang="en-GB"/>
              <a:pPr>
                <a:defRPr/>
              </a:pPr>
              <a:t>18</a:t>
            </a:fld>
            <a:endParaRPr lang="en-GB" dirty="0"/>
          </a:p>
        </p:txBody>
      </p:sp>
      <p:sp>
        <p:nvSpPr>
          <p:cNvPr id="15363" name="Rectangle 2"/>
          <p:cNvSpPr>
            <a:spLocks noGrp="1" noChangeArrowheads="1"/>
          </p:cNvSpPr>
          <p:nvPr>
            <p:ph type="title"/>
          </p:nvPr>
        </p:nvSpPr>
        <p:spPr>
          <a:xfrm>
            <a:off x="1828800" y="335276"/>
            <a:ext cx="8229600" cy="685801"/>
          </a:xfrm>
        </p:spPr>
        <p:txBody>
          <a:bodyPr rtlCol="0">
            <a:normAutofit fontScale="90000"/>
          </a:bodyPr>
          <a:lstStyle/>
          <a:p>
            <a:pPr algn="ctr">
              <a:defRPr/>
            </a:pPr>
            <a:r>
              <a:rPr lang="en-GB" b="1" dirty="0">
                <a:solidFill>
                  <a:schemeClr val="accent2"/>
                </a:solidFill>
                <a:latin typeface="+mn-lt"/>
              </a:rPr>
              <a:t>Theory I: Utilitarianism</a:t>
            </a:r>
          </a:p>
        </p:txBody>
      </p:sp>
      <p:sp>
        <p:nvSpPr>
          <p:cNvPr id="15364" name="Rectangle 3"/>
          <p:cNvSpPr>
            <a:spLocks noGrp="1" noChangeArrowheads="1"/>
          </p:cNvSpPr>
          <p:nvPr>
            <p:ph type="body" idx="1"/>
          </p:nvPr>
        </p:nvSpPr>
        <p:spPr>
          <a:xfrm>
            <a:off x="1981200" y="914400"/>
            <a:ext cx="8229600" cy="5410200"/>
          </a:xfrm>
        </p:spPr>
        <p:txBody>
          <a:bodyPr anchor="ctr">
            <a:noAutofit/>
          </a:bodyPr>
          <a:lstStyle/>
          <a:p>
            <a:pPr>
              <a:spcBef>
                <a:spcPts val="600"/>
              </a:spcBef>
              <a:spcAft>
                <a:spcPts val="1200"/>
              </a:spcAft>
            </a:pPr>
            <a:r>
              <a:rPr lang="en-GB" sz="2700" dirty="0"/>
              <a:t>The goal of public policy should be to improve the overall </a:t>
            </a:r>
            <a:r>
              <a:rPr lang="en-GB" sz="2700" b="1" u="sng" dirty="0"/>
              <a:t>well being </a:t>
            </a:r>
            <a:r>
              <a:rPr lang="en-GB" sz="2700" dirty="0"/>
              <a:t>of citizens </a:t>
            </a:r>
          </a:p>
          <a:p>
            <a:pPr>
              <a:spcBef>
                <a:spcPts val="600"/>
              </a:spcBef>
              <a:spcAft>
                <a:spcPts val="1200"/>
              </a:spcAft>
            </a:pPr>
            <a:r>
              <a:rPr lang="en-GB" sz="2700" dirty="0"/>
              <a:t>Individuals’ “</a:t>
            </a:r>
            <a:r>
              <a:rPr lang="en-GB" sz="2700" b="1" dirty="0"/>
              <a:t>utility levels</a:t>
            </a:r>
            <a:r>
              <a:rPr lang="en-GB" sz="2700" dirty="0"/>
              <a:t>” (satisfaction/happiness) are the relevant goals</a:t>
            </a:r>
          </a:p>
          <a:p>
            <a:pPr>
              <a:spcBef>
                <a:spcPts val="600"/>
              </a:spcBef>
              <a:spcAft>
                <a:spcPts val="1200"/>
              </a:spcAft>
            </a:pPr>
            <a:r>
              <a:rPr lang="en-GB" sz="2700" dirty="0"/>
              <a:t>Society should seek “</a:t>
            </a:r>
            <a:r>
              <a:rPr lang="en-GB" sz="2700" b="1" dirty="0"/>
              <a:t>the greatest good of the greatest number</a:t>
            </a:r>
            <a:r>
              <a:rPr lang="en-GB" sz="2700" dirty="0"/>
              <a:t>” – that is to maximize </a:t>
            </a:r>
            <a:r>
              <a:rPr lang="en-GB" sz="2700" i="1" dirty="0"/>
              <a:t>total</a:t>
            </a:r>
            <a:r>
              <a:rPr lang="en-GB" sz="2700" dirty="0"/>
              <a:t> utility </a:t>
            </a:r>
          </a:p>
          <a:p>
            <a:pPr>
              <a:spcBef>
                <a:spcPts val="600"/>
              </a:spcBef>
              <a:spcAft>
                <a:spcPts val="1200"/>
              </a:spcAft>
            </a:pPr>
            <a:r>
              <a:rPr lang="en-GB" sz="2700" dirty="0"/>
              <a:t>It is </a:t>
            </a:r>
            <a:r>
              <a:rPr lang="en-GB" sz="2700" b="1" dirty="0"/>
              <a:t>acceptable to infringe on rights, or sacrifice  some individuals for the sake of others, if that is what it takes to achieve “the greatest good</a:t>
            </a:r>
            <a:r>
              <a:rPr lang="en-GB" sz="2700" dirty="0"/>
              <a:t>” </a:t>
            </a:r>
          </a:p>
        </p:txBody>
      </p:sp>
    </p:spTree>
    <p:extLst>
      <p:ext uri="{BB962C8B-B14F-4D97-AF65-F5344CB8AC3E}">
        <p14:creationId xmlns:p14="http://schemas.microsoft.com/office/powerpoint/2010/main" val="169380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p:txBody>
          <a:bodyPr/>
          <a:lstStyle/>
          <a:p>
            <a:pPr>
              <a:defRPr/>
            </a:pPr>
            <a:fld id="{8D22FB75-A0CD-47D3-B611-82F1788B881E}" type="slidenum">
              <a:rPr lang="en-GB"/>
              <a:pPr>
                <a:defRPr/>
              </a:pPr>
              <a:t>19</a:t>
            </a:fld>
            <a:endParaRPr lang="en-GB" dirty="0"/>
          </a:p>
        </p:txBody>
      </p:sp>
      <p:sp>
        <p:nvSpPr>
          <p:cNvPr id="16387" name="Rectangle 2"/>
          <p:cNvSpPr>
            <a:spLocks noGrp="1" noChangeArrowheads="1"/>
          </p:cNvSpPr>
          <p:nvPr>
            <p:ph type="title"/>
          </p:nvPr>
        </p:nvSpPr>
        <p:spPr>
          <a:xfrm>
            <a:off x="1981200" y="274638"/>
            <a:ext cx="8229600" cy="944562"/>
          </a:xfrm>
        </p:spPr>
        <p:txBody>
          <a:bodyPr rtlCol="0">
            <a:normAutofit/>
          </a:bodyPr>
          <a:lstStyle/>
          <a:p>
            <a:pPr algn="ctr">
              <a:defRPr/>
            </a:pPr>
            <a:r>
              <a:rPr lang="en-GB" b="1" dirty="0">
                <a:solidFill>
                  <a:schemeClr val="accent2"/>
                </a:solidFill>
                <a:latin typeface="+mn-lt"/>
              </a:rPr>
              <a:t>Implementing Utilitarianism</a:t>
            </a:r>
          </a:p>
        </p:txBody>
      </p:sp>
      <p:sp>
        <p:nvSpPr>
          <p:cNvPr id="16388" name="Rectangle 3"/>
          <p:cNvSpPr>
            <a:spLocks noGrp="1" noChangeArrowheads="1"/>
          </p:cNvSpPr>
          <p:nvPr>
            <p:ph type="body" idx="1"/>
          </p:nvPr>
        </p:nvSpPr>
        <p:spPr>
          <a:xfrm>
            <a:off x="1981200" y="1417638"/>
            <a:ext cx="8229600" cy="4525963"/>
          </a:xfrm>
        </p:spPr>
        <p:txBody>
          <a:bodyPr anchor="ctr">
            <a:normAutofit/>
          </a:bodyPr>
          <a:lstStyle/>
          <a:p>
            <a:pPr>
              <a:spcBef>
                <a:spcPts val="1200"/>
              </a:spcBef>
              <a:spcAft>
                <a:spcPts val="1200"/>
              </a:spcAft>
            </a:pPr>
            <a:r>
              <a:rPr lang="en-GB" dirty="0"/>
              <a:t>First, we have to</a:t>
            </a:r>
            <a:r>
              <a:rPr lang="en-GB" dirty="0">
                <a:ln>
                  <a:solidFill>
                    <a:srgbClr val="00FFFF"/>
                  </a:solidFill>
                </a:ln>
              </a:rPr>
              <a:t> </a:t>
            </a:r>
            <a:r>
              <a:rPr lang="en-GB" b="1" dirty="0">
                <a:solidFill>
                  <a:srgbClr val="0070C0"/>
                </a:solidFill>
              </a:rPr>
              <a:t>predict</a:t>
            </a:r>
            <a:r>
              <a:rPr lang="en-GB" b="1" dirty="0">
                <a:ln>
                  <a:solidFill>
                    <a:srgbClr val="00FFFF"/>
                  </a:solidFill>
                </a:ln>
                <a:solidFill>
                  <a:srgbClr val="FF0000"/>
                </a:solidFill>
              </a:rPr>
              <a:t> </a:t>
            </a:r>
            <a:r>
              <a:rPr lang="en-GB" dirty="0"/>
              <a:t>the </a:t>
            </a:r>
            <a:r>
              <a:rPr lang="en-GB" b="1" dirty="0"/>
              <a:t>results of any proposed policy</a:t>
            </a:r>
          </a:p>
          <a:p>
            <a:pPr>
              <a:spcBef>
                <a:spcPts val="1200"/>
              </a:spcBef>
              <a:spcAft>
                <a:spcPts val="1200"/>
              </a:spcAft>
            </a:pPr>
            <a:r>
              <a:rPr lang="en-GB" dirty="0"/>
              <a:t>Second, we need to </a:t>
            </a:r>
            <a:r>
              <a:rPr lang="en-GB" b="1" dirty="0">
                <a:solidFill>
                  <a:srgbClr val="0070C0"/>
                </a:solidFill>
              </a:rPr>
              <a:t>measure</a:t>
            </a:r>
            <a:r>
              <a:rPr lang="en-GB" dirty="0">
                <a:ln>
                  <a:solidFill>
                    <a:sysClr val="windowText" lastClr="000000"/>
                  </a:solidFill>
                </a:ln>
                <a:solidFill>
                  <a:srgbClr val="552FBF"/>
                </a:solidFill>
              </a:rPr>
              <a:t> </a:t>
            </a:r>
            <a:r>
              <a:rPr lang="en-GB" dirty="0"/>
              <a:t>the </a:t>
            </a:r>
            <a:r>
              <a:rPr lang="en-GB" b="1" dirty="0"/>
              <a:t>change</a:t>
            </a:r>
            <a:r>
              <a:rPr lang="en-GB" dirty="0"/>
              <a:t> in each person’s situation </a:t>
            </a:r>
          </a:p>
          <a:p>
            <a:pPr>
              <a:spcBef>
                <a:spcPts val="1200"/>
              </a:spcBef>
              <a:spcAft>
                <a:spcPts val="1200"/>
              </a:spcAft>
            </a:pPr>
            <a:r>
              <a:rPr lang="en-GB" dirty="0"/>
              <a:t>Then, we need to </a:t>
            </a:r>
            <a:r>
              <a:rPr lang="en-GB" b="1" dirty="0">
                <a:solidFill>
                  <a:srgbClr val="0070C0"/>
                </a:solidFill>
              </a:rPr>
              <a:t>add up </a:t>
            </a:r>
            <a:r>
              <a:rPr lang="en-GB" dirty="0"/>
              <a:t>the </a:t>
            </a:r>
            <a:r>
              <a:rPr lang="en-GB" b="1" dirty="0"/>
              <a:t>gains and  losses</a:t>
            </a:r>
          </a:p>
          <a:p>
            <a:pPr>
              <a:spcBef>
                <a:spcPts val="1200"/>
              </a:spcBef>
              <a:spcAft>
                <a:spcPts val="1200"/>
              </a:spcAft>
            </a:pPr>
            <a:r>
              <a:rPr lang="en-GB" dirty="0"/>
              <a:t>Both the </a:t>
            </a:r>
            <a:r>
              <a:rPr lang="en-GB" b="1" i="1" dirty="0"/>
              <a:t>number</a:t>
            </a:r>
            <a:r>
              <a:rPr lang="en-GB" b="1" dirty="0"/>
              <a:t> </a:t>
            </a:r>
            <a:r>
              <a:rPr lang="en-GB" dirty="0"/>
              <a:t>of gainers or losers, and the </a:t>
            </a:r>
            <a:r>
              <a:rPr lang="en-GB" b="1" i="1" dirty="0"/>
              <a:t>size</a:t>
            </a:r>
            <a:r>
              <a:rPr lang="en-GB" b="1" dirty="0"/>
              <a:t> of their gains or losses </a:t>
            </a:r>
            <a:r>
              <a:rPr lang="en-GB" dirty="0"/>
              <a:t>matter</a:t>
            </a:r>
          </a:p>
        </p:txBody>
      </p:sp>
    </p:spTree>
    <p:extLst>
      <p:ext uri="{BB962C8B-B14F-4D97-AF65-F5344CB8AC3E}">
        <p14:creationId xmlns:p14="http://schemas.microsoft.com/office/powerpoint/2010/main" val="2034661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3A5AD-E832-4743-8D01-C18128E3A486}"/>
              </a:ext>
            </a:extLst>
          </p:cNvPr>
          <p:cNvSpPr>
            <a:spLocks noGrp="1"/>
          </p:cNvSpPr>
          <p:nvPr>
            <p:ph type="title"/>
          </p:nvPr>
        </p:nvSpPr>
        <p:spPr/>
        <p:txBody>
          <a:bodyPr/>
          <a:lstStyle/>
          <a:p>
            <a:pPr algn="ctr"/>
            <a:r>
              <a:rPr lang="en-US" sz="4000" b="1" dirty="0">
                <a:solidFill>
                  <a:schemeClr val="accent2"/>
                </a:solidFill>
                <a:latin typeface="+mn-lt"/>
              </a:rPr>
              <a:t>Objectives of the session</a:t>
            </a:r>
          </a:p>
        </p:txBody>
      </p:sp>
      <p:sp>
        <p:nvSpPr>
          <p:cNvPr id="3" name="Content Placeholder 2">
            <a:extLst>
              <a:ext uri="{FF2B5EF4-FFF2-40B4-BE49-F238E27FC236}">
                <a16:creationId xmlns:a16="http://schemas.microsoft.com/office/drawing/2014/main" id="{5C7ECFF3-B2B1-4DFE-83D8-93C48ADB0E7F}"/>
              </a:ext>
            </a:extLst>
          </p:cNvPr>
          <p:cNvSpPr>
            <a:spLocks noGrp="1"/>
          </p:cNvSpPr>
          <p:nvPr>
            <p:ph idx="1"/>
          </p:nvPr>
        </p:nvSpPr>
        <p:spPr>
          <a:xfrm>
            <a:off x="838200" y="1825625"/>
            <a:ext cx="10515599" cy="4302459"/>
          </a:xfrm>
        </p:spPr>
        <p:txBody>
          <a:bodyPr>
            <a:normAutofit lnSpcReduction="10000"/>
          </a:bodyPr>
          <a:lstStyle/>
          <a:p>
            <a:r>
              <a:rPr lang="en-US" sz="3600" dirty="0"/>
              <a:t>Better understand different viewpoints for priority settings </a:t>
            </a:r>
          </a:p>
          <a:p>
            <a:r>
              <a:rPr lang="en-US" sz="3600" dirty="0"/>
              <a:t>Understand role of ethics and viewpoints of proponents of different policies</a:t>
            </a:r>
          </a:p>
          <a:p>
            <a:r>
              <a:rPr lang="en-US" sz="3600" dirty="0"/>
              <a:t>Systematically think about prioritizing pro-poor services </a:t>
            </a:r>
          </a:p>
          <a:p>
            <a:r>
              <a:rPr lang="en-US" sz="3600" dirty="0"/>
              <a:t>Understand vulnerability of your position for priority setting </a:t>
            </a:r>
          </a:p>
          <a:p>
            <a:endParaRPr lang="en-US" dirty="0"/>
          </a:p>
        </p:txBody>
      </p:sp>
      <p:sp>
        <p:nvSpPr>
          <p:cNvPr id="4" name="Slide Number Placeholder 3">
            <a:extLst>
              <a:ext uri="{FF2B5EF4-FFF2-40B4-BE49-F238E27FC236}">
                <a16:creationId xmlns:a16="http://schemas.microsoft.com/office/drawing/2014/main" id="{9FA37A68-37EB-4C5C-83AA-7631F9E4BF0B}"/>
              </a:ext>
            </a:extLst>
          </p:cNvPr>
          <p:cNvSpPr>
            <a:spLocks noGrp="1"/>
          </p:cNvSpPr>
          <p:nvPr>
            <p:ph type="sldNum" sz="quarter" idx="12"/>
          </p:nvPr>
        </p:nvSpPr>
        <p:spPr/>
        <p:txBody>
          <a:bodyPr/>
          <a:lstStyle/>
          <a:p>
            <a:pPr>
              <a:defRPr/>
            </a:pPr>
            <a:fld id="{B43E1CCC-17D9-3F43-BB38-5B57626A2B35}" type="slidenum">
              <a:rPr lang="en-US" smtClean="0"/>
              <a:pPr>
                <a:defRPr/>
              </a:pPr>
              <a:t>2</a:t>
            </a:fld>
            <a:endParaRPr lang="en-US"/>
          </a:p>
        </p:txBody>
      </p:sp>
    </p:spTree>
    <p:extLst>
      <p:ext uri="{BB962C8B-B14F-4D97-AF65-F5344CB8AC3E}">
        <p14:creationId xmlns:p14="http://schemas.microsoft.com/office/powerpoint/2010/main" val="2763893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p:txBody>
          <a:bodyPr/>
          <a:lstStyle/>
          <a:p>
            <a:pPr>
              <a:defRPr/>
            </a:pPr>
            <a:fld id="{704524AF-BD84-4333-85F4-A76156A7FED6}" type="slidenum">
              <a:rPr lang="en-GB"/>
              <a:pPr>
                <a:defRPr/>
              </a:pPr>
              <a:t>20</a:t>
            </a:fld>
            <a:endParaRPr lang="en-GB" dirty="0"/>
          </a:p>
        </p:txBody>
      </p:sp>
      <p:sp>
        <p:nvSpPr>
          <p:cNvPr id="17411" name="Rectangle 2"/>
          <p:cNvSpPr>
            <a:spLocks noGrp="1" noChangeArrowheads="1"/>
          </p:cNvSpPr>
          <p:nvPr>
            <p:ph type="title"/>
          </p:nvPr>
        </p:nvSpPr>
        <p:spPr>
          <a:xfrm>
            <a:off x="1981200" y="437800"/>
            <a:ext cx="8077200" cy="762000"/>
          </a:xfrm>
        </p:spPr>
        <p:txBody>
          <a:bodyPr rtlCol="0">
            <a:normAutofit fontScale="90000"/>
          </a:bodyPr>
          <a:lstStyle/>
          <a:p>
            <a:pPr algn="ctr">
              <a:defRPr/>
            </a:pPr>
            <a:r>
              <a:rPr lang="en-GB" b="1" dirty="0">
                <a:solidFill>
                  <a:schemeClr val="accent2"/>
                </a:solidFill>
                <a:latin typeface="+mn-lt"/>
              </a:rPr>
              <a:t>Alternative Views of </a:t>
            </a:r>
            <a:br>
              <a:rPr lang="en-GB" b="1" dirty="0">
                <a:solidFill>
                  <a:schemeClr val="accent2"/>
                </a:solidFill>
                <a:latin typeface="+mn-lt"/>
              </a:rPr>
            </a:br>
            <a:r>
              <a:rPr lang="en-GB" b="1" dirty="0">
                <a:solidFill>
                  <a:schemeClr val="accent2"/>
                </a:solidFill>
                <a:latin typeface="+mn-lt"/>
              </a:rPr>
              <a:t>Individual Well Being</a:t>
            </a:r>
            <a:endParaRPr lang="en-GB" sz="4000" b="1" dirty="0">
              <a:ln>
                <a:solidFill>
                  <a:srgbClr val="00FFFF"/>
                </a:solidFill>
              </a:ln>
              <a:solidFill>
                <a:schemeClr val="accent2"/>
              </a:solidFill>
              <a:latin typeface="+mn-lt"/>
            </a:endParaRPr>
          </a:p>
        </p:txBody>
      </p:sp>
      <p:sp>
        <p:nvSpPr>
          <p:cNvPr id="17412" name="Rectangle 3"/>
          <p:cNvSpPr>
            <a:spLocks noGrp="1" noChangeArrowheads="1"/>
          </p:cNvSpPr>
          <p:nvPr>
            <p:ph type="body" idx="1"/>
          </p:nvPr>
        </p:nvSpPr>
        <p:spPr>
          <a:xfrm>
            <a:off x="1905000" y="1295401"/>
            <a:ext cx="8382000" cy="5412475"/>
          </a:xfrm>
        </p:spPr>
        <p:txBody>
          <a:bodyPr anchor="ctr">
            <a:normAutofit/>
          </a:bodyPr>
          <a:lstStyle/>
          <a:p>
            <a:pPr>
              <a:spcBef>
                <a:spcPts val="0"/>
              </a:spcBef>
              <a:spcAft>
                <a:spcPts val="1000"/>
              </a:spcAft>
            </a:pPr>
            <a:r>
              <a:rPr lang="en-GB" sz="2500" b="1" i="1" dirty="0">
                <a:solidFill>
                  <a:srgbClr val="0070C0"/>
                </a:solidFill>
              </a:rPr>
              <a:t>Subjective utilitarianism </a:t>
            </a:r>
            <a:r>
              <a:rPr lang="en-GB" sz="2500" dirty="0"/>
              <a:t>is based on how individuals feel— with goal of improving satisfaction/happiness (utility)</a:t>
            </a:r>
          </a:p>
          <a:p>
            <a:pPr>
              <a:spcBef>
                <a:spcPts val="0"/>
              </a:spcBef>
              <a:spcAft>
                <a:spcPts val="1000"/>
              </a:spcAft>
            </a:pPr>
            <a:r>
              <a:rPr lang="en-GB" sz="2500" dirty="0"/>
              <a:t>In practice, this approach measures “utility” by asking what people are </a:t>
            </a:r>
            <a:r>
              <a:rPr lang="en-GB" sz="2500" u="sng" dirty="0"/>
              <a:t>willing to pay</a:t>
            </a:r>
            <a:r>
              <a:rPr lang="en-GB" sz="2500" dirty="0"/>
              <a:t>  (</a:t>
            </a:r>
            <a:r>
              <a:rPr lang="en-GB" sz="2500" b="1" dirty="0"/>
              <a:t>market economists </a:t>
            </a:r>
            <a:r>
              <a:rPr lang="en-GB" sz="2500" dirty="0"/>
              <a:t>like this)</a:t>
            </a:r>
          </a:p>
          <a:p>
            <a:pPr>
              <a:spcBef>
                <a:spcPts val="0"/>
              </a:spcBef>
              <a:spcAft>
                <a:spcPts val="1000"/>
              </a:spcAft>
            </a:pPr>
            <a:r>
              <a:rPr lang="en-GB" sz="2500" b="1" i="1" dirty="0">
                <a:solidFill>
                  <a:srgbClr val="0070C0"/>
                </a:solidFill>
              </a:rPr>
              <a:t>Objective utilitarianism </a:t>
            </a:r>
            <a:r>
              <a:rPr lang="en-GB" sz="2500" dirty="0"/>
              <a:t>is based on improving citizen’s measurable circumstances—like improving health status (</a:t>
            </a:r>
            <a:r>
              <a:rPr lang="en-GB" sz="2500" b="1" dirty="0"/>
              <a:t>public health experts </a:t>
            </a:r>
            <a:r>
              <a:rPr lang="en-GB" sz="2500" dirty="0"/>
              <a:t>like this) </a:t>
            </a:r>
          </a:p>
          <a:p>
            <a:pPr>
              <a:spcBef>
                <a:spcPts val="0"/>
              </a:spcBef>
              <a:spcAft>
                <a:spcPts val="1000"/>
              </a:spcAft>
            </a:pPr>
            <a:r>
              <a:rPr lang="en-GB" sz="2500" dirty="0">
                <a:sym typeface="Symbol" pitchFamily="18" charset="2"/>
              </a:rPr>
              <a:t>Some groups of </a:t>
            </a:r>
            <a:r>
              <a:rPr lang="en-GB" sz="2500" b="1" dirty="0">
                <a:sym typeface="Symbol" pitchFamily="18" charset="2"/>
              </a:rPr>
              <a:t>experts construct an </a:t>
            </a:r>
            <a:r>
              <a:rPr lang="en-GB" sz="2500" b="1" u="sng" dirty="0">
                <a:sym typeface="Symbol" pitchFamily="18" charset="2"/>
              </a:rPr>
              <a:t>index</a:t>
            </a:r>
            <a:r>
              <a:rPr lang="en-GB" sz="2500" b="1" dirty="0">
                <a:sym typeface="Symbol" pitchFamily="18" charset="2"/>
              </a:rPr>
              <a:t> </a:t>
            </a:r>
            <a:r>
              <a:rPr lang="en-GB" sz="2500" dirty="0">
                <a:sym typeface="Symbol" pitchFamily="18" charset="2"/>
              </a:rPr>
              <a:t>to measure health gains—like </a:t>
            </a:r>
            <a:r>
              <a:rPr lang="en-GB" sz="2500" b="1" dirty="0">
                <a:sym typeface="Symbol" pitchFamily="18" charset="2"/>
              </a:rPr>
              <a:t>DALYs</a:t>
            </a:r>
          </a:p>
          <a:p>
            <a:pPr>
              <a:spcBef>
                <a:spcPts val="0"/>
              </a:spcBef>
              <a:spcAft>
                <a:spcPts val="1000"/>
              </a:spcAft>
            </a:pPr>
            <a:r>
              <a:rPr lang="en-GB" sz="2500" dirty="0">
                <a:sym typeface="Symbol" pitchFamily="18" charset="2"/>
              </a:rPr>
              <a:t>One example of “objective utilitarianism” is the practice of clinical </a:t>
            </a:r>
            <a:r>
              <a:rPr lang="en-GB" sz="2500" b="1" dirty="0">
                <a:sym typeface="Symbol" pitchFamily="18" charset="2"/>
              </a:rPr>
              <a:t>cost-effectiveness</a:t>
            </a:r>
            <a:r>
              <a:rPr lang="en-GB" sz="2500" dirty="0">
                <a:sym typeface="Symbol" pitchFamily="18" charset="2"/>
              </a:rPr>
              <a:t> analysis </a:t>
            </a:r>
            <a:endParaRPr lang="en-GB" sz="2500" dirty="0"/>
          </a:p>
          <a:p>
            <a:pPr>
              <a:lnSpc>
                <a:spcPct val="80000"/>
              </a:lnSpc>
            </a:pPr>
            <a:endParaRPr lang="en-GB" sz="1000" dirty="0"/>
          </a:p>
        </p:txBody>
      </p:sp>
    </p:spTree>
    <p:extLst>
      <p:ext uri="{BB962C8B-B14F-4D97-AF65-F5344CB8AC3E}">
        <p14:creationId xmlns:p14="http://schemas.microsoft.com/office/powerpoint/2010/main" val="209287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p:txBody>
          <a:bodyPr/>
          <a:lstStyle/>
          <a:p>
            <a:pPr>
              <a:defRPr/>
            </a:pPr>
            <a:fld id="{06BAB824-FB96-4BB8-AE4A-B9A60B564544}" type="slidenum">
              <a:rPr lang="en-GB"/>
              <a:pPr>
                <a:defRPr/>
              </a:pPr>
              <a:t>21</a:t>
            </a:fld>
            <a:endParaRPr lang="en-GB" dirty="0"/>
          </a:p>
        </p:txBody>
      </p:sp>
      <p:sp>
        <p:nvSpPr>
          <p:cNvPr id="8195" name="Rectangle 2"/>
          <p:cNvSpPr>
            <a:spLocks noGrp="1" noChangeArrowheads="1"/>
          </p:cNvSpPr>
          <p:nvPr>
            <p:ph type="title"/>
          </p:nvPr>
        </p:nvSpPr>
        <p:spPr>
          <a:xfrm>
            <a:off x="2057400" y="381000"/>
            <a:ext cx="8229600" cy="728662"/>
          </a:xfrm>
        </p:spPr>
        <p:txBody>
          <a:bodyPr rtlCol="0">
            <a:noAutofit/>
          </a:bodyPr>
          <a:lstStyle/>
          <a:p>
            <a:pPr algn="ctr">
              <a:defRPr/>
            </a:pPr>
            <a:r>
              <a:rPr lang="en-GB" b="1" dirty="0">
                <a:solidFill>
                  <a:schemeClr val="accent2"/>
                </a:solidFill>
                <a:latin typeface="+mn-lt"/>
              </a:rPr>
              <a:t>Theory II: Liberalism</a:t>
            </a:r>
          </a:p>
        </p:txBody>
      </p:sp>
      <p:sp>
        <p:nvSpPr>
          <p:cNvPr id="7172" name="Rectangle 3"/>
          <p:cNvSpPr>
            <a:spLocks noGrp="1" noChangeArrowheads="1"/>
          </p:cNvSpPr>
          <p:nvPr>
            <p:ph type="body" idx="1"/>
          </p:nvPr>
        </p:nvSpPr>
        <p:spPr>
          <a:xfrm>
            <a:off x="1981200" y="1344168"/>
            <a:ext cx="8229600" cy="4675632"/>
          </a:xfrm>
        </p:spPr>
        <p:txBody>
          <a:bodyPr anchor="ctr">
            <a:normAutofit/>
          </a:bodyPr>
          <a:lstStyle/>
          <a:p>
            <a:pPr marL="0" indent="0">
              <a:spcBef>
                <a:spcPts val="1200"/>
              </a:spcBef>
              <a:spcAft>
                <a:spcPts val="600"/>
              </a:spcAft>
              <a:buNone/>
              <a:defRPr/>
            </a:pPr>
            <a:r>
              <a:rPr lang="en-GB" b="1" dirty="0">
                <a:solidFill>
                  <a:schemeClr val="accent2"/>
                </a:solidFill>
              </a:rPr>
              <a:t>There are Different Kinds Of Rights</a:t>
            </a:r>
            <a:endParaRPr lang="en-GB" b="1" u="sng" dirty="0">
              <a:solidFill>
                <a:srgbClr val="0070C0"/>
              </a:solidFill>
            </a:endParaRPr>
          </a:p>
          <a:p>
            <a:pPr>
              <a:spcBef>
                <a:spcPts val="1200"/>
              </a:spcBef>
              <a:spcAft>
                <a:spcPts val="600"/>
              </a:spcAft>
              <a:defRPr/>
            </a:pPr>
            <a:r>
              <a:rPr lang="en-GB" b="1" u="sng" dirty="0">
                <a:solidFill>
                  <a:srgbClr val="0070C0"/>
                </a:solidFill>
              </a:rPr>
              <a:t>Negative rights </a:t>
            </a:r>
            <a:r>
              <a:rPr lang="en-GB" dirty="0"/>
              <a:t>- The right to make choices about how to live (dress, food, work, sexual behaviour)—including  </a:t>
            </a:r>
            <a:r>
              <a:rPr lang="en-GB" b="1" dirty="0"/>
              <a:t>freedom to control one’s own property</a:t>
            </a:r>
          </a:p>
          <a:p>
            <a:pPr>
              <a:spcBef>
                <a:spcPts val="1200"/>
              </a:spcBef>
              <a:spcAft>
                <a:spcPts val="600"/>
              </a:spcAft>
              <a:defRPr/>
            </a:pPr>
            <a:r>
              <a:rPr lang="en-GB" b="1" u="sng" dirty="0">
                <a:solidFill>
                  <a:srgbClr val="0070C0"/>
                </a:solidFill>
              </a:rPr>
              <a:t>Positive rights </a:t>
            </a:r>
            <a:r>
              <a:rPr lang="en-GB" dirty="0"/>
              <a:t>- The </a:t>
            </a:r>
            <a:r>
              <a:rPr lang="en-GB" b="1" dirty="0"/>
              <a:t>right to a minimum level of income, shelter, education and health </a:t>
            </a:r>
            <a:r>
              <a:rPr lang="en-GB" dirty="0"/>
              <a:t>so that negative rights can be meaningfully exercised</a:t>
            </a:r>
          </a:p>
          <a:p>
            <a:pPr>
              <a:spcBef>
                <a:spcPts val="1200"/>
              </a:spcBef>
              <a:spcAft>
                <a:spcPts val="600"/>
              </a:spcAft>
              <a:defRPr/>
            </a:pPr>
            <a:r>
              <a:rPr lang="en-GB" b="1" u="sng" dirty="0">
                <a:solidFill>
                  <a:srgbClr val="0070C0"/>
                </a:solidFill>
              </a:rPr>
              <a:t>Political rights </a:t>
            </a:r>
            <a:r>
              <a:rPr lang="en-GB" dirty="0"/>
              <a:t>- Speech, assembly, voting, etc. so that collective decisions are based on </a:t>
            </a:r>
            <a:r>
              <a:rPr lang="en-GB" b="1" dirty="0"/>
              <a:t>collective consent, not coercion</a:t>
            </a:r>
          </a:p>
        </p:txBody>
      </p:sp>
    </p:spTree>
    <p:extLst>
      <p:ext uri="{BB962C8B-B14F-4D97-AF65-F5344CB8AC3E}">
        <p14:creationId xmlns:p14="http://schemas.microsoft.com/office/powerpoint/2010/main" val="3545590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92162"/>
          </a:xfrm>
        </p:spPr>
        <p:txBody>
          <a:bodyPr>
            <a:normAutofit/>
          </a:bodyPr>
          <a:lstStyle/>
          <a:p>
            <a:pPr algn="ctr"/>
            <a:r>
              <a:rPr lang="en-US" b="1" dirty="0">
                <a:solidFill>
                  <a:schemeClr val="accent2"/>
                </a:solidFill>
                <a:latin typeface="+mn-lt"/>
              </a:rPr>
              <a:t>Two Views about Rights</a:t>
            </a:r>
          </a:p>
        </p:txBody>
      </p:sp>
      <p:sp>
        <p:nvSpPr>
          <p:cNvPr id="3" name="Content Placeholder 2"/>
          <p:cNvSpPr>
            <a:spLocks noGrp="1"/>
          </p:cNvSpPr>
          <p:nvPr>
            <p:ph idx="1"/>
          </p:nvPr>
        </p:nvSpPr>
        <p:spPr>
          <a:xfrm>
            <a:off x="1981200" y="1295400"/>
            <a:ext cx="8229600" cy="4953000"/>
          </a:xfrm>
        </p:spPr>
        <p:txBody>
          <a:bodyPr>
            <a:normAutofit/>
          </a:bodyPr>
          <a:lstStyle/>
          <a:p>
            <a:pPr>
              <a:spcAft>
                <a:spcPts val="1200"/>
              </a:spcAft>
            </a:pPr>
            <a:r>
              <a:rPr lang="en-US" b="1" i="1" u="sng" dirty="0">
                <a:solidFill>
                  <a:srgbClr val="0070C0"/>
                </a:solidFill>
              </a:rPr>
              <a:t>Libertarians</a:t>
            </a:r>
            <a:r>
              <a:rPr lang="en-US" dirty="0"/>
              <a:t> focus only on </a:t>
            </a:r>
            <a:r>
              <a:rPr lang="en-US" b="1" dirty="0"/>
              <a:t>negative and political rights—including property rights </a:t>
            </a:r>
            <a:r>
              <a:rPr lang="en-US" dirty="0"/>
              <a:t>(politically center right)</a:t>
            </a:r>
          </a:p>
          <a:p>
            <a:pPr>
              <a:spcAft>
                <a:spcPts val="1200"/>
              </a:spcAft>
            </a:pPr>
            <a:r>
              <a:rPr lang="en-US" b="1" i="1" u="sng" dirty="0">
                <a:solidFill>
                  <a:srgbClr val="0070C0"/>
                </a:solidFill>
              </a:rPr>
              <a:t>Egalitarian Liberals</a:t>
            </a:r>
            <a:r>
              <a:rPr lang="en-US" dirty="0">
                <a:solidFill>
                  <a:srgbClr val="0070C0"/>
                </a:solidFill>
              </a:rPr>
              <a:t> </a:t>
            </a:r>
            <a:r>
              <a:rPr lang="en-US" dirty="0"/>
              <a:t>focus on </a:t>
            </a:r>
            <a:r>
              <a:rPr lang="en-US" b="1" dirty="0"/>
              <a:t>all three </a:t>
            </a:r>
            <a:r>
              <a:rPr lang="en-US" dirty="0"/>
              <a:t>kinds of rights: negative, positive and political rights (politically center left)</a:t>
            </a:r>
          </a:p>
          <a:p>
            <a:pPr marL="996950" lvl="3" indent="0">
              <a:buNone/>
            </a:pPr>
            <a:r>
              <a:rPr lang="en-US" sz="2800" b="1" i="1" dirty="0"/>
              <a:t>The more extensive the positive rights </a:t>
            </a:r>
            <a:r>
              <a:rPr lang="en-US" sz="2800" i="1" dirty="0"/>
              <a:t>a society provides, the more it has to </a:t>
            </a:r>
            <a:r>
              <a:rPr lang="en-US" sz="2800" b="1" i="1" dirty="0"/>
              <a:t>infringe on negative (property) rights</a:t>
            </a:r>
            <a:r>
              <a:rPr lang="en-US" sz="2800" i="1" dirty="0"/>
              <a:t> to finance that redistribution</a:t>
            </a:r>
          </a:p>
        </p:txBody>
      </p:sp>
      <p:sp>
        <p:nvSpPr>
          <p:cNvPr id="4" name="Slide Number Placeholder 3"/>
          <p:cNvSpPr>
            <a:spLocks noGrp="1"/>
          </p:cNvSpPr>
          <p:nvPr>
            <p:ph type="sldNum" sz="quarter" idx="12"/>
          </p:nvPr>
        </p:nvSpPr>
        <p:spPr/>
        <p:txBody>
          <a:bodyPr/>
          <a:lstStyle/>
          <a:p>
            <a:fld id="{268836E2-6503-4C76-AC3C-0C471B021D13}" type="slidenum">
              <a:rPr lang="en-US" smtClean="0"/>
              <a:pPr/>
              <a:t>22</a:t>
            </a:fld>
            <a:endParaRPr lang="en-US" dirty="0"/>
          </a:p>
        </p:txBody>
      </p:sp>
      <p:sp>
        <p:nvSpPr>
          <p:cNvPr id="5" name="Right Arrow 4"/>
          <p:cNvSpPr/>
          <p:nvPr/>
        </p:nvSpPr>
        <p:spPr>
          <a:xfrm>
            <a:off x="2064952" y="4666200"/>
            <a:ext cx="749808" cy="609600"/>
          </a:xfrm>
          <a:prstGeom prst="rightArrow">
            <a:avLst/>
          </a:prstGeom>
          <a:solidFill>
            <a:srgbClr val="FF0000"/>
          </a:solidFill>
          <a:ln>
            <a:solidFill>
              <a:srgbClr val="00FFFF"/>
            </a:solidFill>
          </a:ln>
          <a:effectLst/>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26033137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p:txBody>
          <a:bodyPr/>
          <a:lstStyle/>
          <a:p>
            <a:pPr>
              <a:defRPr/>
            </a:pPr>
            <a:fld id="{92DE969B-5273-405E-9DD6-8184F7B836F6}" type="slidenum">
              <a:rPr lang="en-GB"/>
              <a:pPr>
                <a:defRPr/>
              </a:pPr>
              <a:t>23</a:t>
            </a:fld>
            <a:endParaRPr lang="en-GB" dirty="0"/>
          </a:p>
        </p:txBody>
      </p:sp>
      <p:sp>
        <p:nvSpPr>
          <p:cNvPr id="23555" name="Rectangle 2"/>
          <p:cNvSpPr>
            <a:spLocks noGrp="1" noChangeArrowheads="1"/>
          </p:cNvSpPr>
          <p:nvPr>
            <p:ph type="title"/>
          </p:nvPr>
        </p:nvSpPr>
        <p:spPr>
          <a:xfrm>
            <a:off x="1981200" y="274640"/>
            <a:ext cx="8229600" cy="944561"/>
          </a:xfrm>
        </p:spPr>
        <p:txBody>
          <a:bodyPr rtlCol="0">
            <a:normAutofit/>
          </a:bodyPr>
          <a:lstStyle/>
          <a:p>
            <a:pPr algn="ctr">
              <a:defRPr/>
            </a:pPr>
            <a:r>
              <a:rPr lang="en-GB" b="1" dirty="0">
                <a:solidFill>
                  <a:schemeClr val="accent2"/>
                </a:solidFill>
                <a:latin typeface="+mn-lt"/>
              </a:rPr>
              <a:t>Theory III - Communitarianism</a:t>
            </a:r>
          </a:p>
        </p:txBody>
      </p:sp>
      <p:sp>
        <p:nvSpPr>
          <p:cNvPr id="23556" name="Rectangle 3"/>
          <p:cNvSpPr>
            <a:spLocks noGrp="1" noChangeArrowheads="1"/>
          </p:cNvSpPr>
          <p:nvPr>
            <p:ph type="body" idx="1"/>
          </p:nvPr>
        </p:nvSpPr>
        <p:spPr>
          <a:xfrm>
            <a:off x="1981200" y="1219200"/>
            <a:ext cx="8229600" cy="4767262"/>
          </a:xfrm>
        </p:spPr>
        <p:txBody>
          <a:bodyPr anchor="ctr">
            <a:normAutofit fontScale="85000" lnSpcReduction="20000"/>
          </a:bodyPr>
          <a:lstStyle/>
          <a:p>
            <a:pPr>
              <a:lnSpc>
                <a:spcPct val="120000"/>
              </a:lnSpc>
              <a:spcBef>
                <a:spcPts val="1200"/>
              </a:spcBef>
            </a:pPr>
            <a:r>
              <a:rPr lang="en-GB" sz="3000" dirty="0"/>
              <a:t>The goal of social policy should be to produce citizens who have the </a:t>
            </a:r>
            <a:r>
              <a:rPr lang="en-GB" sz="3000" b="1" dirty="0"/>
              <a:t>right character (</a:t>
            </a:r>
            <a:r>
              <a:rPr lang="en-GB" sz="3000" b="1" u="sng" dirty="0"/>
              <a:t>virtue</a:t>
            </a:r>
            <a:r>
              <a:rPr lang="en-GB" sz="3000" b="1" dirty="0"/>
              <a:t>) </a:t>
            </a:r>
            <a:r>
              <a:rPr lang="en-GB" sz="3000" dirty="0"/>
              <a:t>and thus make morally correct choices for a particular community</a:t>
            </a:r>
          </a:p>
          <a:p>
            <a:pPr>
              <a:lnSpc>
                <a:spcPct val="120000"/>
              </a:lnSpc>
              <a:spcBef>
                <a:spcPts val="1200"/>
              </a:spcBef>
            </a:pPr>
            <a:r>
              <a:rPr lang="en-GB" sz="3000" dirty="0"/>
              <a:t>Citizens need to </a:t>
            </a:r>
            <a:r>
              <a:rPr lang="en-GB" sz="3000" b="1" dirty="0"/>
              <a:t>participate in, and be bound together by, social institutions </a:t>
            </a:r>
            <a:r>
              <a:rPr lang="en-GB" sz="3000" dirty="0"/>
              <a:t>that reflect and reinforce those virtues.</a:t>
            </a:r>
          </a:p>
          <a:p>
            <a:pPr>
              <a:lnSpc>
                <a:spcPct val="120000"/>
              </a:lnSpc>
              <a:spcBef>
                <a:spcPts val="1200"/>
              </a:spcBef>
            </a:pPr>
            <a:r>
              <a:rPr lang="en-GB" sz="3000" dirty="0"/>
              <a:t>These ideas have an impact on health policy about </a:t>
            </a:r>
            <a:r>
              <a:rPr lang="en-GB" sz="3000" b="1" dirty="0"/>
              <a:t>end-of-life issues, abortion </a:t>
            </a:r>
            <a:r>
              <a:rPr lang="en-GB" sz="3000" dirty="0"/>
              <a:t>etc.</a:t>
            </a:r>
          </a:p>
          <a:p>
            <a:pPr>
              <a:lnSpc>
                <a:spcPct val="120000"/>
              </a:lnSpc>
              <a:spcBef>
                <a:spcPts val="1200"/>
              </a:spcBef>
            </a:pPr>
            <a:r>
              <a:rPr lang="en-GB" sz="3000" b="1" dirty="0"/>
              <a:t>Universal views </a:t>
            </a:r>
            <a:r>
              <a:rPr lang="en-GB" sz="3000" dirty="0"/>
              <a:t>(some religions, communists) vs. </a:t>
            </a:r>
            <a:r>
              <a:rPr lang="en-GB" sz="3000" b="1" dirty="0"/>
              <a:t>relativist views </a:t>
            </a:r>
            <a:r>
              <a:rPr lang="en-GB" sz="3000" dirty="0"/>
              <a:t>(protect unique communities)</a:t>
            </a:r>
          </a:p>
        </p:txBody>
      </p:sp>
    </p:spTree>
    <p:extLst>
      <p:ext uri="{BB962C8B-B14F-4D97-AF65-F5344CB8AC3E}">
        <p14:creationId xmlns:p14="http://schemas.microsoft.com/office/powerpoint/2010/main" val="33164802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5673" y="424263"/>
            <a:ext cx="8737600" cy="944562"/>
          </a:xfrm>
        </p:spPr>
        <p:txBody>
          <a:bodyPr>
            <a:noAutofit/>
          </a:bodyPr>
          <a:lstStyle/>
          <a:p>
            <a:pPr algn="ctr"/>
            <a:r>
              <a:rPr lang="en-US" sz="3600" b="1" dirty="0">
                <a:solidFill>
                  <a:schemeClr val="accent2"/>
                </a:solidFill>
                <a:latin typeface="+mn-lt"/>
              </a:rPr>
              <a:t>Ethical Theory and Policy Choices for UCH</a:t>
            </a:r>
            <a:br>
              <a:rPr lang="en-US" sz="3600" b="1" dirty="0">
                <a:solidFill>
                  <a:schemeClr val="accent2"/>
                </a:solidFill>
                <a:latin typeface="+mn-lt"/>
              </a:rPr>
            </a:br>
            <a:r>
              <a:rPr lang="en-US" sz="3600" b="1" dirty="0">
                <a:solidFill>
                  <a:schemeClr val="accent2"/>
                </a:solidFill>
                <a:latin typeface="+mn-lt"/>
              </a:rPr>
              <a:t>Some Examples</a:t>
            </a:r>
          </a:p>
        </p:txBody>
      </p:sp>
      <p:sp>
        <p:nvSpPr>
          <p:cNvPr id="3" name="Content Placeholder 2"/>
          <p:cNvSpPr>
            <a:spLocks noGrp="1"/>
          </p:cNvSpPr>
          <p:nvPr>
            <p:ph idx="1"/>
          </p:nvPr>
        </p:nvSpPr>
        <p:spPr>
          <a:xfrm>
            <a:off x="1981200" y="1676400"/>
            <a:ext cx="8229600" cy="5181600"/>
          </a:xfrm>
        </p:spPr>
        <p:txBody>
          <a:bodyPr>
            <a:normAutofit/>
          </a:bodyPr>
          <a:lstStyle/>
          <a:p>
            <a:pPr>
              <a:spcAft>
                <a:spcPts val="1200"/>
              </a:spcAft>
            </a:pPr>
            <a:r>
              <a:rPr lang="en-US" sz="2600" b="1" dirty="0">
                <a:solidFill>
                  <a:srgbClr val="0070C0"/>
                </a:solidFill>
              </a:rPr>
              <a:t>Egalitarian liberals </a:t>
            </a:r>
            <a:r>
              <a:rPr lang="en-US" sz="2600" dirty="0"/>
              <a:t>favor providing some </a:t>
            </a:r>
            <a:r>
              <a:rPr lang="en-US" sz="2600" b="1" dirty="0"/>
              <a:t>minimum level of care and financial protection </a:t>
            </a:r>
            <a:r>
              <a:rPr lang="en-US" sz="2600" dirty="0"/>
              <a:t>to all (regardless of cost) as a matter of basic rights </a:t>
            </a:r>
          </a:p>
          <a:p>
            <a:pPr>
              <a:spcAft>
                <a:spcPts val="1200"/>
              </a:spcAft>
            </a:pPr>
            <a:r>
              <a:rPr lang="en-US" sz="2600" b="1" dirty="0">
                <a:solidFill>
                  <a:srgbClr val="0070C0"/>
                </a:solidFill>
              </a:rPr>
              <a:t>Objective utilitarians </a:t>
            </a:r>
            <a:r>
              <a:rPr lang="en-US" sz="2600" b="1" dirty="0"/>
              <a:t>favor the use of cost-effective criteria to increase overall health status</a:t>
            </a:r>
            <a:r>
              <a:rPr lang="en-US" sz="2600" dirty="0"/>
              <a:t>, and oppose ‘rule of rescue’ high-cost/low-yield care</a:t>
            </a:r>
          </a:p>
          <a:p>
            <a:pPr>
              <a:spcAft>
                <a:spcPts val="1200"/>
              </a:spcAft>
            </a:pPr>
            <a:r>
              <a:rPr lang="en-US" sz="2600" b="1" dirty="0">
                <a:solidFill>
                  <a:srgbClr val="0070C0"/>
                </a:solidFill>
              </a:rPr>
              <a:t>Subjective utilitarians </a:t>
            </a:r>
            <a:r>
              <a:rPr lang="en-US" sz="2600" b="1" dirty="0"/>
              <a:t>favor the use of free markets</a:t>
            </a:r>
            <a:r>
              <a:rPr lang="en-US" sz="2600" dirty="0"/>
              <a:t>—so individuals can get what they are most willing to pay for and hence what will most increase their happiness</a:t>
            </a:r>
          </a:p>
        </p:txBody>
      </p:sp>
      <p:sp>
        <p:nvSpPr>
          <p:cNvPr id="4" name="Slide Number Placeholder 3"/>
          <p:cNvSpPr>
            <a:spLocks noGrp="1"/>
          </p:cNvSpPr>
          <p:nvPr>
            <p:ph type="sldNum" sz="quarter" idx="12"/>
          </p:nvPr>
        </p:nvSpPr>
        <p:spPr/>
        <p:txBody>
          <a:bodyPr/>
          <a:lstStyle/>
          <a:p>
            <a:fld id="{268836E2-6503-4C76-AC3C-0C471B021D13}" type="slidenum">
              <a:rPr lang="en-US" smtClean="0"/>
              <a:pPr/>
              <a:t>24</a:t>
            </a:fld>
            <a:endParaRPr lang="en-US" dirty="0"/>
          </a:p>
        </p:txBody>
      </p:sp>
    </p:spTree>
    <p:extLst>
      <p:ext uri="{BB962C8B-B14F-4D97-AF65-F5344CB8AC3E}">
        <p14:creationId xmlns:p14="http://schemas.microsoft.com/office/powerpoint/2010/main" val="15855756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chemeClr val="accent2"/>
                </a:solidFill>
                <a:latin typeface="+mn-lt"/>
              </a:rPr>
              <a:t>Three Pillars of Flagship Approach to Priority Settings </a:t>
            </a:r>
          </a:p>
        </p:txBody>
      </p:sp>
      <p:sp>
        <p:nvSpPr>
          <p:cNvPr id="3" name="Content Placeholder 2"/>
          <p:cNvSpPr>
            <a:spLocks noGrp="1"/>
          </p:cNvSpPr>
          <p:nvPr>
            <p:ph idx="1"/>
          </p:nvPr>
        </p:nvSpPr>
        <p:spPr>
          <a:xfrm>
            <a:off x="3336175" y="2560660"/>
            <a:ext cx="6192982" cy="1146818"/>
          </a:xfrm>
        </p:spPr>
        <p:txBody>
          <a:bodyPr>
            <a:noAutofit/>
          </a:bodyPr>
          <a:lstStyle/>
          <a:p>
            <a:pPr>
              <a:spcAft>
                <a:spcPts val="600"/>
              </a:spcAft>
            </a:pPr>
            <a:r>
              <a:rPr lang="en-US" sz="3600" dirty="0"/>
              <a:t>Technical analysis</a:t>
            </a:r>
            <a:endParaRPr lang="en-US" sz="3600" i="1" dirty="0"/>
          </a:p>
          <a:p>
            <a:pPr>
              <a:spcAft>
                <a:spcPts val="600"/>
              </a:spcAft>
            </a:pPr>
            <a:r>
              <a:rPr lang="en-US" sz="3600" dirty="0"/>
              <a:t>Ethical analysis</a:t>
            </a:r>
          </a:p>
          <a:p>
            <a:pPr>
              <a:spcAft>
                <a:spcPts val="600"/>
              </a:spcAft>
            </a:pPr>
            <a:r>
              <a:rPr lang="en-US" sz="3600" dirty="0"/>
              <a:t>Political analysis</a:t>
            </a:r>
          </a:p>
        </p:txBody>
      </p:sp>
      <p:sp>
        <p:nvSpPr>
          <p:cNvPr id="4" name="Slide Number Placeholder 3"/>
          <p:cNvSpPr>
            <a:spLocks noGrp="1"/>
          </p:cNvSpPr>
          <p:nvPr>
            <p:ph type="sldNum" sz="quarter" idx="12"/>
          </p:nvPr>
        </p:nvSpPr>
        <p:spPr/>
        <p:txBody>
          <a:bodyPr/>
          <a:lstStyle/>
          <a:p>
            <a:fld id="{C24F6CD8-FD57-4434-97B3-870AACD4A820}" type="slidenum">
              <a:rPr lang="en-US" smtClean="0"/>
              <a:t>25</a:t>
            </a:fld>
            <a:endParaRPr lang="en-US"/>
          </a:p>
        </p:txBody>
      </p:sp>
      <p:sp>
        <p:nvSpPr>
          <p:cNvPr id="5" name="Content Placeholder 2"/>
          <p:cNvSpPr txBox="1">
            <a:spLocks/>
          </p:cNvSpPr>
          <p:nvPr/>
        </p:nvSpPr>
        <p:spPr bwMode="auto">
          <a:xfrm>
            <a:off x="2540950" y="4839313"/>
            <a:ext cx="6192982" cy="6470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Aft>
                <a:spcPts val="600"/>
              </a:spcAft>
              <a:buNone/>
            </a:pPr>
            <a:r>
              <a:rPr lang="en-US" sz="3600" i="1" dirty="0"/>
              <a:t>Averages have limits.</a:t>
            </a:r>
          </a:p>
        </p:txBody>
      </p:sp>
    </p:spTree>
    <p:extLst>
      <p:ext uri="{BB962C8B-B14F-4D97-AF65-F5344CB8AC3E}">
        <p14:creationId xmlns:p14="http://schemas.microsoft.com/office/powerpoint/2010/main" val="24519903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chemeClr val="accent2"/>
                </a:solidFill>
                <a:latin typeface="+mn-lt"/>
              </a:rPr>
              <a:t>Thinking About Priorities</a:t>
            </a:r>
          </a:p>
        </p:txBody>
      </p:sp>
      <p:sp>
        <p:nvSpPr>
          <p:cNvPr id="3" name="Content Placeholder 2"/>
          <p:cNvSpPr>
            <a:spLocks noGrp="1"/>
          </p:cNvSpPr>
          <p:nvPr>
            <p:ph idx="1"/>
          </p:nvPr>
        </p:nvSpPr>
        <p:spPr>
          <a:xfrm>
            <a:off x="1981200" y="1295400"/>
            <a:ext cx="8229600" cy="4922520"/>
          </a:xfrm>
        </p:spPr>
        <p:txBody>
          <a:bodyPr>
            <a:normAutofit lnSpcReduction="10000"/>
          </a:bodyPr>
          <a:lstStyle/>
          <a:p>
            <a:pPr>
              <a:spcAft>
                <a:spcPts val="600"/>
              </a:spcAft>
            </a:pPr>
            <a:r>
              <a:rPr lang="en-US" dirty="0"/>
              <a:t>What different priorities for health sector exist? Political? Technical? </a:t>
            </a:r>
          </a:p>
          <a:p>
            <a:pPr marL="0" indent="0">
              <a:spcAft>
                <a:spcPts val="600"/>
              </a:spcAft>
              <a:buNone/>
            </a:pPr>
            <a:r>
              <a:rPr lang="en-US" dirty="0"/>
              <a:t>Lets start with asking: </a:t>
            </a:r>
          </a:p>
          <a:p>
            <a:pPr marL="0" indent="0">
              <a:spcAft>
                <a:spcPts val="600"/>
              </a:spcAft>
              <a:buNone/>
            </a:pPr>
            <a:r>
              <a:rPr lang="en-US" i="1" dirty="0"/>
              <a:t>	“What </a:t>
            </a:r>
            <a:r>
              <a:rPr lang="en-US" b="1" i="1" dirty="0">
                <a:solidFill>
                  <a:srgbClr val="FF0000"/>
                </a:solidFill>
              </a:rPr>
              <a:t>outcomes</a:t>
            </a:r>
            <a:r>
              <a:rPr lang="en-US" b="1" i="1" dirty="0"/>
              <a:t> </a:t>
            </a:r>
            <a:r>
              <a:rPr lang="en-US" i="1" dirty="0"/>
              <a:t>do you want to change </a:t>
            </a:r>
            <a:r>
              <a:rPr lang="en-US" sz="2400" i="1" dirty="0"/>
              <a:t>to improve the well being of the individuals and families?</a:t>
            </a:r>
            <a:r>
              <a:rPr lang="en-US" i="1" dirty="0"/>
              <a:t>”</a:t>
            </a:r>
          </a:p>
          <a:p>
            <a:pPr lvl="1">
              <a:spcAft>
                <a:spcPts val="600"/>
              </a:spcAft>
            </a:pPr>
            <a:r>
              <a:rPr lang="en-US" dirty="0"/>
              <a:t>In part this is a matter of </a:t>
            </a:r>
            <a:r>
              <a:rPr lang="en-US" dirty="0">
                <a:solidFill>
                  <a:srgbClr val="0070C0"/>
                </a:solidFill>
              </a:rPr>
              <a:t>values</a:t>
            </a:r>
            <a:r>
              <a:rPr lang="en-US" dirty="0"/>
              <a:t> – deciding which health system </a:t>
            </a:r>
            <a:r>
              <a:rPr lang="en-US" u="sng" dirty="0"/>
              <a:t>outcomes</a:t>
            </a:r>
            <a:r>
              <a:rPr lang="en-US" b="1" dirty="0"/>
              <a:t> </a:t>
            </a:r>
            <a:r>
              <a:rPr lang="en-US" dirty="0"/>
              <a:t>are especially unsatisfactory (health, financial protection, satisfaction) for which specific </a:t>
            </a:r>
            <a:r>
              <a:rPr lang="en-US" u="sng" dirty="0"/>
              <a:t>groups</a:t>
            </a:r>
            <a:r>
              <a:rPr lang="en-US" dirty="0"/>
              <a:t> (rich or poor </a:t>
            </a:r>
            <a:r>
              <a:rPr lang="en-US" dirty="0" err="1"/>
              <a:t>etc</a:t>
            </a:r>
            <a:r>
              <a:rPr lang="en-US" dirty="0"/>
              <a:t>) </a:t>
            </a:r>
          </a:p>
          <a:p>
            <a:pPr lvl="1">
              <a:spcAft>
                <a:spcPts val="600"/>
              </a:spcAft>
            </a:pPr>
            <a:r>
              <a:rPr lang="en-US" dirty="0"/>
              <a:t>It is also a matter of </a:t>
            </a:r>
            <a:r>
              <a:rPr lang="en-US" dirty="0">
                <a:solidFill>
                  <a:srgbClr val="0070C0"/>
                </a:solidFill>
              </a:rPr>
              <a:t>feasibility</a:t>
            </a:r>
            <a:r>
              <a:rPr lang="en-US" dirty="0"/>
              <a:t> (what can you fix with available resources and capacities, and your ability to generate </a:t>
            </a:r>
            <a:r>
              <a:rPr lang="en-US" dirty="0">
                <a:solidFill>
                  <a:schemeClr val="tx2">
                    <a:lumMod val="60000"/>
                    <a:lumOff val="40000"/>
                  </a:schemeClr>
                </a:solidFill>
              </a:rPr>
              <a:t>political</a:t>
            </a:r>
            <a:r>
              <a:rPr lang="en-US" dirty="0"/>
              <a:t> support)</a:t>
            </a:r>
          </a:p>
        </p:txBody>
      </p:sp>
      <p:sp>
        <p:nvSpPr>
          <p:cNvPr id="4" name="Slide Number Placeholder 3"/>
          <p:cNvSpPr>
            <a:spLocks noGrp="1"/>
          </p:cNvSpPr>
          <p:nvPr>
            <p:ph type="sldNum" sz="quarter" idx="12"/>
          </p:nvPr>
        </p:nvSpPr>
        <p:spPr/>
        <p:txBody>
          <a:bodyPr/>
          <a:lstStyle/>
          <a:p>
            <a:fld id="{C24F6CD8-FD57-4434-97B3-870AACD4A820}" type="slidenum">
              <a:rPr lang="en-US" smtClean="0"/>
              <a:t>26</a:t>
            </a:fld>
            <a:endParaRPr lang="en-US"/>
          </a:p>
        </p:txBody>
      </p:sp>
    </p:spTree>
    <p:extLst>
      <p:ext uri="{BB962C8B-B14F-4D97-AF65-F5344CB8AC3E}">
        <p14:creationId xmlns:p14="http://schemas.microsoft.com/office/powerpoint/2010/main" val="24838805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B43E1CCC-17D9-3F43-BB38-5B57626A2B35}" type="slidenum">
              <a:rPr lang="en-US" smtClean="0"/>
              <a:pPr>
                <a:defRPr/>
              </a:pPr>
              <a:t>27</a:t>
            </a:fld>
            <a:endParaRPr lang="en-US"/>
          </a:p>
        </p:txBody>
      </p:sp>
      <p:sp>
        <p:nvSpPr>
          <p:cNvPr id="5" name="Rectangle 4"/>
          <p:cNvSpPr/>
          <p:nvPr/>
        </p:nvSpPr>
        <p:spPr>
          <a:xfrm>
            <a:off x="2355171" y="2083739"/>
            <a:ext cx="7538474" cy="1323439"/>
          </a:xfrm>
          <a:prstGeom prst="rect">
            <a:avLst/>
          </a:prstGeom>
        </p:spPr>
        <p:txBody>
          <a:bodyPr wrap="none">
            <a:spAutoFit/>
          </a:bodyPr>
          <a:lstStyle/>
          <a:p>
            <a:pPr algn="ctr"/>
            <a:r>
              <a:rPr lang="en-US" sz="4000" b="1" dirty="0">
                <a:solidFill>
                  <a:schemeClr val="accent2"/>
                </a:solidFill>
              </a:rPr>
              <a:t>Let’s Look at the </a:t>
            </a:r>
          </a:p>
          <a:p>
            <a:pPr algn="ctr"/>
            <a:r>
              <a:rPr lang="en-US" sz="4000" b="1" dirty="0">
                <a:solidFill>
                  <a:schemeClr val="accent2"/>
                </a:solidFill>
              </a:rPr>
              <a:t>Three Ultimate Performance Goals</a:t>
            </a:r>
            <a:endParaRPr lang="en-US" sz="4000" dirty="0"/>
          </a:p>
        </p:txBody>
      </p:sp>
    </p:spTree>
    <p:extLst>
      <p:ext uri="{BB962C8B-B14F-4D97-AF65-F5344CB8AC3E}">
        <p14:creationId xmlns:p14="http://schemas.microsoft.com/office/powerpoint/2010/main" val="1429377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78086"/>
            <a:ext cx="8229600" cy="715962"/>
          </a:xfrm>
        </p:spPr>
        <p:txBody>
          <a:bodyPr>
            <a:normAutofit/>
          </a:bodyPr>
          <a:lstStyle/>
          <a:p>
            <a:pPr algn="ctr"/>
            <a:r>
              <a:rPr lang="en-US" sz="4000" b="1" dirty="0">
                <a:solidFill>
                  <a:srgbClr val="C00000"/>
                </a:solidFill>
                <a:latin typeface="+mn-lt"/>
              </a:rPr>
              <a:t>UHC Goals and Health Sector </a:t>
            </a:r>
            <a:endParaRPr lang="en-US" sz="4000" b="1" dirty="0">
              <a:solidFill>
                <a:schemeClr val="accent2"/>
              </a:solidFill>
              <a:latin typeface="+mn-lt"/>
            </a:endParaRPr>
          </a:p>
        </p:txBody>
      </p:sp>
      <p:sp>
        <p:nvSpPr>
          <p:cNvPr id="3" name="Content Placeholder 2"/>
          <p:cNvSpPr>
            <a:spLocks noGrp="1"/>
          </p:cNvSpPr>
          <p:nvPr>
            <p:ph idx="1"/>
          </p:nvPr>
        </p:nvSpPr>
        <p:spPr>
          <a:xfrm>
            <a:off x="1981200" y="1051560"/>
            <a:ext cx="8229600" cy="5110940"/>
          </a:xfrm>
        </p:spPr>
        <p:txBody>
          <a:bodyPr>
            <a:normAutofit/>
          </a:bodyPr>
          <a:lstStyle/>
          <a:p>
            <a:pPr>
              <a:spcAft>
                <a:spcPts val="1200"/>
              </a:spcAft>
            </a:pPr>
            <a:r>
              <a:rPr lang="en-US" b="1" dirty="0">
                <a:solidFill>
                  <a:srgbClr val="0070C0"/>
                </a:solidFill>
              </a:rPr>
              <a:t>HEALTH STATUS:</a:t>
            </a:r>
            <a:r>
              <a:rPr lang="en-US" dirty="0">
                <a:solidFill>
                  <a:srgbClr val="0070C0"/>
                </a:solidFill>
              </a:rPr>
              <a:t> </a:t>
            </a:r>
            <a:r>
              <a:rPr lang="en-US" dirty="0"/>
              <a:t>Since providing perfect health to all citizens is not possible, a nation must choose which aspects of ill health, among which population groups, to set as a priority. </a:t>
            </a:r>
            <a:r>
              <a:rPr lang="en-US" dirty="0">
                <a:solidFill>
                  <a:srgbClr val="FF0000"/>
                </a:solidFill>
              </a:rPr>
              <a:t>Don’t overlook prevention!  Other sectors play important role in health! </a:t>
            </a:r>
            <a:endParaRPr lang="en-US" dirty="0">
              <a:solidFill>
                <a:srgbClr val="FF0000"/>
              </a:solidFill>
              <a:latin typeface="Eras Bold ITC" panose="020B0907030504020204" pitchFamily="34" charset="0"/>
            </a:endParaRPr>
          </a:p>
          <a:p>
            <a:pPr>
              <a:spcAft>
                <a:spcPts val="1200"/>
              </a:spcAft>
            </a:pPr>
            <a:r>
              <a:rPr lang="en-US" b="1" dirty="0">
                <a:solidFill>
                  <a:srgbClr val="0070C0"/>
                </a:solidFill>
              </a:rPr>
              <a:t>FINANCIAL PROTECTION: </a:t>
            </a:r>
            <a:r>
              <a:rPr lang="en-US" dirty="0"/>
              <a:t>This involves protecting against both the high costs of serious illness and the lower and more predictable costs of routine care. </a:t>
            </a:r>
            <a:endParaRPr lang="en-US" dirty="0">
              <a:ln>
                <a:solidFill>
                  <a:srgbClr val="00FFFF"/>
                </a:solidFill>
              </a:ln>
              <a:solidFill>
                <a:srgbClr val="6B259F"/>
              </a:solidFill>
              <a:latin typeface="Eras Bold ITC" panose="020B0907030504020204" pitchFamily="34" charset="0"/>
            </a:endParaRPr>
          </a:p>
          <a:p>
            <a:r>
              <a:rPr lang="en-US" b="1" dirty="0">
                <a:solidFill>
                  <a:srgbClr val="0070C0"/>
                </a:solidFill>
              </a:rPr>
              <a:t>CITIZEN SATISFACTION: </a:t>
            </a:r>
            <a:r>
              <a:rPr lang="en-US" dirty="0"/>
              <a:t>While this is not a declared goal of UHC, political leaders inevitably consider this—especially in democratic settings</a:t>
            </a:r>
            <a:endParaRPr lang="en-US" dirty="0">
              <a:ln>
                <a:solidFill>
                  <a:srgbClr val="00FFFF"/>
                </a:solidFill>
              </a:ln>
              <a:solidFill>
                <a:srgbClr val="6B259F"/>
              </a:solidFill>
              <a:latin typeface="Eras Bold ITC" panose="020B0907030504020204" pitchFamily="34" charset="0"/>
            </a:endParaRPr>
          </a:p>
        </p:txBody>
      </p:sp>
      <p:sp>
        <p:nvSpPr>
          <p:cNvPr id="6" name="Slide Number Placeholder 5"/>
          <p:cNvSpPr>
            <a:spLocks noGrp="1"/>
          </p:cNvSpPr>
          <p:nvPr>
            <p:ph type="sldNum" sz="quarter" idx="12"/>
          </p:nvPr>
        </p:nvSpPr>
        <p:spPr/>
        <p:txBody>
          <a:bodyPr/>
          <a:lstStyle/>
          <a:p>
            <a:pPr>
              <a:defRPr/>
            </a:pPr>
            <a:fld id="{96E3437A-840A-4C69-9E3F-47CA107C1B02}" type="slidenum">
              <a:rPr lang="en-US" altLang="en-US" smtClean="0"/>
              <a:pPr>
                <a:defRPr/>
              </a:pPr>
              <a:t>28</a:t>
            </a:fld>
            <a:endParaRPr lang="en-US" altLang="en-US"/>
          </a:p>
        </p:txBody>
      </p:sp>
    </p:spTree>
    <p:extLst>
      <p:ext uri="{BB962C8B-B14F-4D97-AF65-F5344CB8AC3E}">
        <p14:creationId xmlns:p14="http://schemas.microsoft.com/office/powerpoint/2010/main" val="21975640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39762"/>
          </a:xfrm>
        </p:spPr>
        <p:txBody>
          <a:bodyPr>
            <a:noAutofit/>
          </a:bodyPr>
          <a:lstStyle/>
          <a:p>
            <a:pPr algn="ctr"/>
            <a:r>
              <a:rPr lang="en-US" sz="3600" b="1" dirty="0">
                <a:solidFill>
                  <a:schemeClr val="accent2"/>
                </a:solidFill>
                <a:latin typeface="+mn-lt"/>
              </a:rPr>
              <a:t>1. Health Status as a Goal</a:t>
            </a:r>
            <a:endParaRPr lang="en-US" sz="3200" b="1" dirty="0">
              <a:solidFill>
                <a:schemeClr val="accent2"/>
              </a:solidFill>
              <a:latin typeface="+mn-lt"/>
            </a:endParaRPr>
          </a:p>
        </p:txBody>
      </p:sp>
      <p:sp>
        <p:nvSpPr>
          <p:cNvPr id="3" name="Content Placeholder 2"/>
          <p:cNvSpPr>
            <a:spLocks noGrp="1"/>
          </p:cNvSpPr>
          <p:nvPr>
            <p:ph idx="1"/>
          </p:nvPr>
        </p:nvSpPr>
        <p:spPr>
          <a:xfrm>
            <a:off x="1981200" y="1219200"/>
            <a:ext cx="8229600" cy="5105400"/>
          </a:xfrm>
        </p:spPr>
        <p:txBody>
          <a:bodyPr>
            <a:normAutofit/>
          </a:bodyPr>
          <a:lstStyle/>
          <a:p>
            <a:pPr>
              <a:spcBef>
                <a:spcPts val="1600"/>
              </a:spcBef>
            </a:pPr>
            <a:r>
              <a:rPr lang="en-US" i="1" dirty="0">
                <a:solidFill>
                  <a:srgbClr val="0070C0"/>
                </a:solidFill>
              </a:rPr>
              <a:t>Burden of Disease: </a:t>
            </a:r>
            <a:r>
              <a:rPr lang="en-US" dirty="0"/>
              <a:t>Which conditions cause the greatest burden of disease?</a:t>
            </a:r>
          </a:p>
          <a:p>
            <a:pPr>
              <a:spcBef>
                <a:spcPts val="1600"/>
              </a:spcBef>
            </a:pPr>
            <a:r>
              <a:rPr lang="en-US" i="1" dirty="0">
                <a:solidFill>
                  <a:srgbClr val="0070C0"/>
                </a:solidFill>
              </a:rPr>
              <a:t>Benchmarking: </a:t>
            </a:r>
            <a:r>
              <a:rPr lang="en-US" dirty="0"/>
              <a:t>Where do we do relatively poorly versus comparable countries in our region?</a:t>
            </a:r>
          </a:p>
          <a:p>
            <a:pPr>
              <a:spcBef>
                <a:spcPts val="1600"/>
              </a:spcBef>
            </a:pPr>
            <a:r>
              <a:rPr lang="en-US" i="1" dirty="0">
                <a:solidFill>
                  <a:srgbClr val="0070C0"/>
                </a:solidFill>
              </a:rPr>
              <a:t>Solidarity/Equity: </a:t>
            </a:r>
            <a:r>
              <a:rPr lang="en-US" dirty="0"/>
              <a:t>Which groups do particularly badly (for which conditions) and deserve special attention? (HIV, TB … hearth conditions?) </a:t>
            </a:r>
          </a:p>
          <a:p>
            <a:pPr>
              <a:spcBef>
                <a:spcPts val="1600"/>
              </a:spcBef>
            </a:pPr>
            <a:r>
              <a:rPr lang="en-US" i="1" dirty="0">
                <a:solidFill>
                  <a:srgbClr val="0070C0"/>
                </a:solidFill>
              </a:rPr>
              <a:t>Political Concerns: </a:t>
            </a:r>
            <a:r>
              <a:rPr lang="en-US" dirty="0"/>
              <a:t>Which problems are of most concern to key voters/supporters?</a:t>
            </a:r>
          </a:p>
          <a:p>
            <a:pPr>
              <a:spcBef>
                <a:spcPts val="1600"/>
              </a:spcBef>
            </a:pPr>
            <a:endParaRPr lang="en-US" i="1" dirty="0"/>
          </a:p>
        </p:txBody>
      </p:sp>
      <p:sp>
        <p:nvSpPr>
          <p:cNvPr id="6" name="Slide Number Placeholder 5"/>
          <p:cNvSpPr>
            <a:spLocks noGrp="1"/>
          </p:cNvSpPr>
          <p:nvPr>
            <p:ph type="sldNum" sz="quarter" idx="12"/>
          </p:nvPr>
        </p:nvSpPr>
        <p:spPr/>
        <p:txBody>
          <a:bodyPr/>
          <a:lstStyle/>
          <a:p>
            <a:pPr>
              <a:defRPr/>
            </a:pPr>
            <a:fld id="{96E3437A-840A-4C69-9E3F-47CA107C1B02}" type="slidenum">
              <a:rPr lang="en-US" altLang="en-US" smtClean="0"/>
              <a:pPr>
                <a:defRPr/>
              </a:pPr>
              <a:t>29</a:t>
            </a:fld>
            <a:endParaRPr lang="en-US" altLang="en-US"/>
          </a:p>
        </p:txBody>
      </p:sp>
    </p:spTree>
    <p:extLst>
      <p:ext uri="{BB962C8B-B14F-4D97-AF65-F5344CB8AC3E}">
        <p14:creationId xmlns:p14="http://schemas.microsoft.com/office/powerpoint/2010/main" val="2933899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1920999" y="2035646"/>
            <a:ext cx="1582738" cy="3841750"/>
            <a:chOff x="249" y="1253"/>
            <a:chExt cx="997" cy="2420"/>
          </a:xfrm>
        </p:grpSpPr>
        <p:sp>
          <p:nvSpPr>
            <p:cNvPr id="27678" name="Text Box 3"/>
            <p:cNvSpPr txBox="1">
              <a:spLocks noChangeArrowheads="1"/>
            </p:cNvSpPr>
            <p:nvPr/>
          </p:nvSpPr>
          <p:spPr bwMode="auto">
            <a:xfrm>
              <a:off x="249" y="1253"/>
              <a:ext cx="997" cy="198"/>
            </a:xfrm>
            <a:prstGeom prst="rect">
              <a:avLst/>
            </a:prstGeom>
            <a:solidFill>
              <a:srgbClr val="FFFF00"/>
            </a:solidFill>
            <a:ln w="9525">
              <a:solidFill>
                <a:schemeClr val="tx1"/>
              </a:solidFill>
              <a:miter lim="800000"/>
              <a:headEnd/>
              <a:tailEnd/>
            </a:ln>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algn="ctr" eaLnBrk="1" hangingPunct="1">
                <a:spcBef>
                  <a:spcPct val="50000"/>
                </a:spcBef>
              </a:pPr>
              <a:r>
                <a:rPr lang="en-US" sz="1400">
                  <a:latin typeface="Tahoma" pitchFamily="34" charset="0"/>
                </a:rPr>
                <a:t>Education</a:t>
              </a:r>
            </a:p>
          </p:txBody>
        </p:sp>
        <p:sp>
          <p:nvSpPr>
            <p:cNvPr id="27679" name="Text Box 4"/>
            <p:cNvSpPr txBox="1">
              <a:spLocks noChangeArrowheads="1"/>
            </p:cNvSpPr>
            <p:nvPr/>
          </p:nvSpPr>
          <p:spPr bwMode="auto">
            <a:xfrm>
              <a:off x="249" y="1723"/>
              <a:ext cx="997" cy="198"/>
            </a:xfrm>
            <a:prstGeom prst="rect">
              <a:avLst/>
            </a:prstGeom>
            <a:solidFill>
              <a:srgbClr val="FFCC00"/>
            </a:solidFill>
            <a:ln w="9525" algn="ctr">
              <a:solidFill>
                <a:schemeClr val="tx1"/>
              </a:solidFill>
              <a:miter lim="800000"/>
              <a:headEnd/>
              <a:tailEnd/>
            </a:ln>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algn="ctr" eaLnBrk="1" hangingPunct="1">
                <a:spcBef>
                  <a:spcPct val="50000"/>
                </a:spcBef>
              </a:pPr>
              <a:r>
                <a:rPr lang="en-US" sz="1400">
                  <a:latin typeface="Tahoma" pitchFamily="34" charset="0"/>
                </a:rPr>
                <a:t>Employment</a:t>
              </a:r>
            </a:p>
          </p:txBody>
        </p:sp>
        <p:sp>
          <p:nvSpPr>
            <p:cNvPr id="27680" name="Text Box 5"/>
            <p:cNvSpPr txBox="1">
              <a:spLocks noChangeArrowheads="1"/>
            </p:cNvSpPr>
            <p:nvPr/>
          </p:nvSpPr>
          <p:spPr bwMode="auto">
            <a:xfrm>
              <a:off x="249" y="2193"/>
              <a:ext cx="997" cy="198"/>
            </a:xfrm>
            <a:prstGeom prst="rect">
              <a:avLst/>
            </a:prstGeom>
            <a:solidFill>
              <a:srgbClr val="9999FF"/>
            </a:solidFill>
            <a:ln w="9525" algn="ctr">
              <a:solidFill>
                <a:schemeClr val="tx1"/>
              </a:solidFill>
              <a:miter lim="800000"/>
              <a:headEnd/>
              <a:tailEnd/>
            </a:ln>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algn="ctr" eaLnBrk="1" hangingPunct="1">
                <a:spcBef>
                  <a:spcPct val="50000"/>
                </a:spcBef>
              </a:pPr>
              <a:r>
                <a:rPr lang="en-US" sz="1400">
                  <a:latin typeface="Tahoma" pitchFamily="34" charset="0"/>
                </a:rPr>
                <a:t>Agriculture</a:t>
              </a:r>
            </a:p>
          </p:txBody>
        </p:sp>
        <p:sp>
          <p:nvSpPr>
            <p:cNvPr id="27681" name="Text Box 6"/>
            <p:cNvSpPr txBox="1">
              <a:spLocks noChangeArrowheads="1"/>
            </p:cNvSpPr>
            <p:nvPr/>
          </p:nvSpPr>
          <p:spPr bwMode="auto">
            <a:xfrm>
              <a:off x="249" y="2615"/>
              <a:ext cx="997" cy="198"/>
            </a:xfrm>
            <a:prstGeom prst="rect">
              <a:avLst/>
            </a:prstGeom>
            <a:solidFill>
              <a:srgbClr val="00FF99"/>
            </a:solidFill>
            <a:ln w="9525">
              <a:solidFill>
                <a:schemeClr val="tx1"/>
              </a:solidFill>
              <a:miter lim="800000"/>
              <a:headEnd/>
              <a:tailEnd/>
            </a:ln>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algn="ctr" eaLnBrk="1" hangingPunct="1">
                <a:spcBef>
                  <a:spcPct val="50000"/>
                </a:spcBef>
              </a:pPr>
              <a:r>
                <a:rPr lang="en-US" sz="1400">
                  <a:latin typeface="Tahoma" pitchFamily="34" charset="0"/>
                </a:rPr>
                <a:t>Fiscal Policy</a:t>
              </a:r>
            </a:p>
          </p:txBody>
        </p:sp>
        <p:sp>
          <p:nvSpPr>
            <p:cNvPr id="27682" name="Text Box 7"/>
            <p:cNvSpPr txBox="1">
              <a:spLocks noChangeArrowheads="1"/>
            </p:cNvSpPr>
            <p:nvPr/>
          </p:nvSpPr>
          <p:spPr bwMode="auto">
            <a:xfrm>
              <a:off x="249" y="3045"/>
              <a:ext cx="997" cy="198"/>
            </a:xfrm>
            <a:prstGeom prst="rect">
              <a:avLst/>
            </a:prstGeom>
            <a:solidFill>
              <a:srgbClr val="FF99FF"/>
            </a:solidFill>
            <a:ln w="9525">
              <a:solidFill>
                <a:schemeClr val="tx1"/>
              </a:solidFill>
              <a:miter lim="800000"/>
              <a:headEnd/>
              <a:tailEnd/>
            </a:ln>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algn="ctr" eaLnBrk="1" hangingPunct="1">
                <a:spcBef>
                  <a:spcPct val="50000"/>
                </a:spcBef>
              </a:pPr>
              <a:r>
                <a:rPr lang="en-US" sz="1400">
                  <a:latin typeface="Tahoma" pitchFamily="34" charset="0"/>
                </a:rPr>
                <a:t>Urban planning</a:t>
              </a:r>
            </a:p>
          </p:txBody>
        </p:sp>
        <p:sp>
          <p:nvSpPr>
            <p:cNvPr id="27683" name="Text Box 8"/>
            <p:cNvSpPr txBox="1">
              <a:spLocks noChangeArrowheads="1"/>
            </p:cNvSpPr>
            <p:nvPr/>
          </p:nvSpPr>
          <p:spPr bwMode="auto">
            <a:xfrm>
              <a:off x="249" y="3475"/>
              <a:ext cx="997" cy="198"/>
            </a:xfrm>
            <a:prstGeom prst="rect">
              <a:avLst/>
            </a:prstGeom>
            <a:solidFill>
              <a:srgbClr val="FFFF00"/>
            </a:solidFill>
            <a:ln w="9525">
              <a:solidFill>
                <a:schemeClr val="tx1"/>
              </a:solidFill>
              <a:miter lim="800000"/>
              <a:headEnd/>
              <a:tailEnd/>
            </a:ln>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eaLnBrk="1" hangingPunct="1">
                <a:spcBef>
                  <a:spcPct val="50000"/>
                </a:spcBef>
              </a:pPr>
              <a:r>
                <a:rPr lang="en-US" sz="1400">
                  <a:latin typeface="Tahoma" pitchFamily="34" charset="0"/>
                </a:rPr>
                <a:t>…etc</a:t>
              </a:r>
            </a:p>
          </p:txBody>
        </p:sp>
      </p:grpSp>
      <p:sp>
        <p:nvSpPr>
          <p:cNvPr id="27651" name="Text Box 19"/>
          <p:cNvSpPr txBox="1">
            <a:spLocks noChangeArrowheads="1"/>
          </p:cNvSpPr>
          <p:nvPr/>
        </p:nvSpPr>
        <p:spPr bwMode="auto">
          <a:xfrm>
            <a:off x="5675437" y="3769197"/>
            <a:ext cx="184150" cy="3667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eaLnBrk="1" hangingPunct="1">
              <a:spcBef>
                <a:spcPct val="50000"/>
              </a:spcBef>
            </a:pPr>
            <a:endParaRPr lang="en-US" sz="1800">
              <a:latin typeface="Tahoma" pitchFamily="34" charset="0"/>
            </a:endParaRPr>
          </a:p>
        </p:txBody>
      </p:sp>
      <p:grpSp>
        <p:nvGrpSpPr>
          <p:cNvPr id="3" name="Group 20"/>
          <p:cNvGrpSpPr>
            <a:grpSpLocks/>
          </p:cNvGrpSpPr>
          <p:nvPr/>
        </p:nvGrpSpPr>
        <p:grpSpPr bwMode="auto">
          <a:xfrm>
            <a:off x="3433888" y="1126010"/>
            <a:ext cx="936625" cy="3024187"/>
            <a:chOff x="1247" y="709"/>
            <a:chExt cx="590" cy="1905"/>
          </a:xfrm>
        </p:grpSpPr>
        <p:sp>
          <p:nvSpPr>
            <p:cNvPr id="27674" name="Line 21"/>
            <p:cNvSpPr>
              <a:spLocks noChangeShapeType="1"/>
            </p:cNvSpPr>
            <p:nvPr/>
          </p:nvSpPr>
          <p:spPr bwMode="auto">
            <a:xfrm flipH="1">
              <a:off x="1247" y="709"/>
              <a:ext cx="590" cy="505"/>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75" name="Line 22"/>
            <p:cNvSpPr>
              <a:spLocks noChangeShapeType="1"/>
            </p:cNvSpPr>
            <p:nvPr/>
          </p:nvSpPr>
          <p:spPr bwMode="auto">
            <a:xfrm flipH="1">
              <a:off x="1332" y="709"/>
              <a:ext cx="505" cy="127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76" name="Line 23"/>
            <p:cNvSpPr>
              <a:spLocks noChangeShapeType="1"/>
            </p:cNvSpPr>
            <p:nvPr/>
          </p:nvSpPr>
          <p:spPr bwMode="auto">
            <a:xfrm flipH="1">
              <a:off x="1429" y="709"/>
              <a:ext cx="408" cy="158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77" name="Line 24"/>
            <p:cNvSpPr>
              <a:spLocks noChangeShapeType="1"/>
            </p:cNvSpPr>
            <p:nvPr/>
          </p:nvSpPr>
          <p:spPr bwMode="auto">
            <a:xfrm flipH="1">
              <a:off x="1655" y="754"/>
              <a:ext cx="182" cy="186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7653" name="Text Box 25"/>
          <p:cNvSpPr txBox="1">
            <a:spLocks noChangeArrowheads="1"/>
          </p:cNvSpPr>
          <p:nvPr/>
        </p:nvSpPr>
        <p:spPr bwMode="auto">
          <a:xfrm>
            <a:off x="1703512" y="1316510"/>
            <a:ext cx="18732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eaLnBrk="1" hangingPunct="1">
              <a:spcBef>
                <a:spcPct val="50000"/>
              </a:spcBef>
            </a:pPr>
            <a:r>
              <a:rPr lang="en-US" b="1">
                <a:latin typeface="Tahoma" pitchFamily="34" charset="0"/>
              </a:rPr>
              <a:t>Sectors</a:t>
            </a:r>
          </a:p>
        </p:txBody>
      </p:sp>
      <p:sp>
        <p:nvSpPr>
          <p:cNvPr id="27654" name="Text Box 26"/>
          <p:cNvSpPr txBox="1">
            <a:spLocks noChangeArrowheads="1"/>
          </p:cNvSpPr>
          <p:nvPr/>
        </p:nvSpPr>
        <p:spPr bwMode="auto">
          <a:xfrm>
            <a:off x="7431090" y="164347"/>
            <a:ext cx="3021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eaLnBrk="1" hangingPunct="1">
              <a:spcBef>
                <a:spcPct val="50000"/>
              </a:spcBef>
            </a:pPr>
            <a:r>
              <a:rPr lang="en-US" sz="2000" b="1" dirty="0">
                <a:latin typeface="Tahoma" pitchFamily="34" charset="0"/>
              </a:rPr>
              <a:t> </a:t>
            </a:r>
            <a:r>
              <a:rPr lang="en-US" b="1" dirty="0">
                <a:latin typeface="Tahoma" pitchFamily="34" charset="0"/>
              </a:rPr>
              <a:t>Health System</a:t>
            </a:r>
          </a:p>
        </p:txBody>
      </p:sp>
      <p:sp>
        <p:nvSpPr>
          <p:cNvPr id="106513" name="Text Box 27"/>
          <p:cNvSpPr txBox="1">
            <a:spLocks noChangeArrowheads="1"/>
          </p:cNvSpPr>
          <p:nvPr/>
        </p:nvSpPr>
        <p:spPr bwMode="auto">
          <a:xfrm>
            <a:off x="4811838" y="381472"/>
            <a:ext cx="1728787" cy="284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eaLnBrk="1" hangingPunct="1">
              <a:spcBef>
                <a:spcPct val="50000"/>
              </a:spcBef>
            </a:pPr>
            <a:r>
              <a:rPr lang="en-US" sz="1200" dirty="0">
                <a:latin typeface="Tahoma" pitchFamily="34" charset="0"/>
              </a:rPr>
              <a:t>   </a:t>
            </a:r>
            <a:r>
              <a:rPr lang="en-US" sz="1200" b="1" dirty="0">
                <a:latin typeface="Tahoma" pitchFamily="34" charset="0"/>
              </a:rPr>
              <a:t>Ministry of Health</a:t>
            </a:r>
          </a:p>
        </p:txBody>
      </p:sp>
      <p:grpSp>
        <p:nvGrpSpPr>
          <p:cNvPr id="27656" name="Group 29"/>
          <p:cNvGrpSpPr>
            <a:grpSpLocks/>
          </p:cNvGrpSpPr>
          <p:nvPr/>
        </p:nvGrpSpPr>
        <p:grpSpPr bwMode="auto">
          <a:xfrm>
            <a:off x="7359775" y="2134072"/>
            <a:ext cx="1668461" cy="3826781"/>
            <a:chOff x="1292" y="1434"/>
            <a:chExt cx="4258" cy="2526"/>
          </a:xfrm>
        </p:grpSpPr>
        <p:sp>
          <p:nvSpPr>
            <p:cNvPr id="106527" name="Pyr4"/>
            <p:cNvSpPr>
              <a:spLocks noEditPoints="1" noChangeArrowheads="1"/>
            </p:cNvSpPr>
            <p:nvPr/>
          </p:nvSpPr>
          <p:spPr bwMode="auto">
            <a:xfrm>
              <a:off x="1292" y="1434"/>
              <a:ext cx="4258" cy="2526"/>
            </a:xfrm>
            <a:prstGeom prst="ellipse">
              <a:avLst/>
            </a:prstGeom>
            <a:noFill/>
            <a:ln w="9525">
              <a:solidFill>
                <a:srgbClr val="000000"/>
              </a:solidFill>
              <a:round/>
              <a:headEnd/>
              <a:tailEnd/>
            </a:ln>
          </p:spPr>
          <p:txBody>
            <a:bodyPr/>
            <a:lstStyle/>
            <a:p>
              <a:pPr algn="ctr" eaLnBrk="1" hangingPunct="1">
                <a:defRPr/>
              </a:pPr>
              <a:r>
                <a:rPr lang="en-US" sz="1600" dirty="0">
                  <a:ea typeface="Verdana" pitchFamily="34" charset="0"/>
                  <a:cs typeface="Verdana" pitchFamily="34" charset="0"/>
                </a:rPr>
                <a:t>Health status</a:t>
              </a:r>
            </a:p>
            <a:p>
              <a:pPr eaLnBrk="1" hangingPunct="1">
                <a:defRPr/>
              </a:pPr>
              <a:endParaRPr lang="en-US" sz="1600" dirty="0">
                <a:ea typeface="Verdana" pitchFamily="34" charset="0"/>
                <a:cs typeface="Verdana" pitchFamily="34" charset="0"/>
              </a:endParaRPr>
            </a:p>
            <a:p>
              <a:pPr eaLnBrk="1" hangingPunct="1">
                <a:defRPr/>
              </a:pPr>
              <a:endParaRPr lang="en-US" sz="1050" dirty="0">
                <a:ea typeface="Verdana" pitchFamily="34" charset="0"/>
                <a:cs typeface="Verdana" pitchFamily="34" charset="0"/>
              </a:endParaRPr>
            </a:p>
            <a:p>
              <a:pPr algn="ctr" eaLnBrk="1" hangingPunct="1">
                <a:defRPr/>
              </a:pPr>
              <a:endParaRPr lang="en-US" sz="1600" dirty="0">
                <a:ea typeface="Verdana" pitchFamily="34" charset="0"/>
                <a:cs typeface="Verdana" pitchFamily="34" charset="0"/>
              </a:endParaRPr>
            </a:p>
            <a:p>
              <a:pPr algn="ctr" eaLnBrk="1" hangingPunct="1">
                <a:defRPr/>
              </a:pPr>
              <a:r>
                <a:rPr lang="en-US" sz="1600" dirty="0">
                  <a:ea typeface="Verdana" pitchFamily="34" charset="0"/>
                  <a:cs typeface="Verdana" pitchFamily="34" charset="0"/>
                </a:rPr>
                <a:t>Financial protection</a:t>
              </a:r>
            </a:p>
            <a:p>
              <a:pPr eaLnBrk="1" hangingPunct="1">
                <a:defRPr/>
              </a:pPr>
              <a:endParaRPr lang="en-US" sz="1600" dirty="0">
                <a:ea typeface="Verdana" pitchFamily="34" charset="0"/>
                <a:cs typeface="Verdana" pitchFamily="34" charset="0"/>
              </a:endParaRPr>
            </a:p>
            <a:p>
              <a:pPr eaLnBrk="1" hangingPunct="1">
                <a:defRPr/>
              </a:pPr>
              <a:endParaRPr lang="en-US" sz="1600" dirty="0">
                <a:ea typeface="Verdana" pitchFamily="34" charset="0"/>
                <a:cs typeface="Verdana" pitchFamily="34" charset="0"/>
              </a:endParaRPr>
            </a:p>
            <a:p>
              <a:pPr eaLnBrk="1" hangingPunct="1">
                <a:defRPr/>
              </a:pPr>
              <a:r>
                <a:rPr lang="en-US" sz="1600" dirty="0">
                  <a:ea typeface="Verdana" pitchFamily="34" charset="0"/>
                  <a:cs typeface="Verdana" pitchFamily="34" charset="0"/>
                </a:rPr>
                <a:t>Patients satisfaction </a:t>
              </a:r>
            </a:p>
          </p:txBody>
        </p:sp>
        <p:sp>
          <p:nvSpPr>
            <p:cNvPr id="27672" name="Line 31"/>
            <p:cNvSpPr>
              <a:spLocks noChangeShapeType="1"/>
            </p:cNvSpPr>
            <p:nvPr/>
          </p:nvSpPr>
          <p:spPr bwMode="auto">
            <a:xfrm>
              <a:off x="1474" y="2205"/>
              <a:ext cx="3311"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3" name="Line 32"/>
            <p:cNvSpPr>
              <a:spLocks noChangeShapeType="1"/>
            </p:cNvSpPr>
            <p:nvPr/>
          </p:nvSpPr>
          <p:spPr bwMode="auto">
            <a:xfrm>
              <a:off x="1383" y="3113"/>
              <a:ext cx="344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06516" name="Line 33"/>
          <p:cNvSpPr>
            <a:spLocks noChangeShapeType="1"/>
          </p:cNvSpPr>
          <p:nvPr/>
        </p:nvSpPr>
        <p:spPr bwMode="auto">
          <a:xfrm>
            <a:off x="6591425" y="1892771"/>
            <a:ext cx="9525" cy="1157288"/>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6517" name="Line 34"/>
          <p:cNvSpPr>
            <a:spLocks noChangeShapeType="1"/>
          </p:cNvSpPr>
          <p:nvPr/>
        </p:nvSpPr>
        <p:spPr bwMode="auto">
          <a:xfrm flipH="1">
            <a:off x="5161087" y="2757959"/>
            <a:ext cx="0" cy="64770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7659" name="Group 35"/>
          <p:cNvGrpSpPr>
            <a:grpSpLocks/>
          </p:cNvGrpSpPr>
          <p:nvPr/>
        </p:nvGrpSpPr>
        <p:grpSpPr bwMode="auto">
          <a:xfrm>
            <a:off x="3513262" y="2089621"/>
            <a:ext cx="1441450" cy="3932238"/>
            <a:chOff x="1292" y="1344"/>
            <a:chExt cx="908" cy="2477"/>
          </a:xfrm>
        </p:grpSpPr>
        <p:sp>
          <p:nvSpPr>
            <p:cNvPr id="27665" name="Line 36"/>
            <p:cNvSpPr>
              <a:spLocks noChangeShapeType="1"/>
            </p:cNvSpPr>
            <p:nvPr/>
          </p:nvSpPr>
          <p:spPr bwMode="auto">
            <a:xfrm>
              <a:off x="1292" y="1344"/>
              <a:ext cx="862" cy="1043"/>
            </a:xfrm>
            <a:prstGeom prst="line">
              <a:avLst/>
            </a:prstGeom>
            <a:noFill/>
            <a:ln w="50800">
              <a:solidFill>
                <a:srgbClr val="FFFF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66" name="Line 37"/>
            <p:cNvSpPr>
              <a:spLocks noChangeShapeType="1"/>
            </p:cNvSpPr>
            <p:nvPr/>
          </p:nvSpPr>
          <p:spPr bwMode="auto">
            <a:xfrm>
              <a:off x="1338" y="1842"/>
              <a:ext cx="771" cy="545"/>
            </a:xfrm>
            <a:prstGeom prst="line">
              <a:avLst/>
            </a:prstGeom>
            <a:noFill/>
            <a:ln w="50800">
              <a:solidFill>
                <a:srgbClr val="FFCC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67" name="Line 38"/>
            <p:cNvSpPr>
              <a:spLocks noChangeShapeType="1"/>
            </p:cNvSpPr>
            <p:nvPr/>
          </p:nvSpPr>
          <p:spPr bwMode="auto">
            <a:xfrm>
              <a:off x="1292" y="2296"/>
              <a:ext cx="862" cy="136"/>
            </a:xfrm>
            <a:prstGeom prst="line">
              <a:avLst/>
            </a:prstGeom>
            <a:noFill/>
            <a:ln w="50800">
              <a:solidFill>
                <a:srgbClr val="9999FF"/>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68" name="Line 39"/>
            <p:cNvSpPr>
              <a:spLocks noChangeShapeType="1"/>
            </p:cNvSpPr>
            <p:nvPr/>
          </p:nvSpPr>
          <p:spPr bwMode="auto">
            <a:xfrm flipV="1">
              <a:off x="1292" y="2432"/>
              <a:ext cx="862" cy="272"/>
            </a:xfrm>
            <a:prstGeom prst="line">
              <a:avLst/>
            </a:prstGeom>
            <a:noFill/>
            <a:ln w="50800">
              <a:solidFill>
                <a:srgbClr val="00FF99"/>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69" name="Line 40"/>
            <p:cNvSpPr>
              <a:spLocks noChangeShapeType="1"/>
            </p:cNvSpPr>
            <p:nvPr/>
          </p:nvSpPr>
          <p:spPr bwMode="auto">
            <a:xfrm flipV="1">
              <a:off x="1292" y="2432"/>
              <a:ext cx="908" cy="771"/>
            </a:xfrm>
            <a:prstGeom prst="line">
              <a:avLst/>
            </a:prstGeom>
            <a:noFill/>
            <a:ln w="50800">
              <a:solidFill>
                <a:srgbClr val="FF00FF"/>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70" name="Line 41"/>
            <p:cNvSpPr>
              <a:spLocks noChangeShapeType="1"/>
            </p:cNvSpPr>
            <p:nvPr/>
          </p:nvSpPr>
          <p:spPr bwMode="auto">
            <a:xfrm flipV="1">
              <a:off x="1338" y="2478"/>
              <a:ext cx="862" cy="1343"/>
            </a:xfrm>
            <a:prstGeom prst="line">
              <a:avLst/>
            </a:prstGeom>
            <a:noFill/>
            <a:ln w="50800">
              <a:solidFill>
                <a:srgbClr val="FFFF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pic>
        <p:nvPicPr>
          <p:cNvPr id="27660" name="Picture 42"/>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4368925" y="2997672"/>
            <a:ext cx="2943225"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6520" name="Oval 43"/>
          <p:cNvSpPr>
            <a:spLocks noChangeArrowheads="1"/>
          </p:cNvSpPr>
          <p:nvPr/>
        </p:nvSpPr>
        <p:spPr bwMode="auto">
          <a:xfrm>
            <a:off x="4362575" y="3261197"/>
            <a:ext cx="1655763" cy="1871663"/>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s-ES"/>
          </a:p>
        </p:txBody>
      </p:sp>
      <p:sp>
        <p:nvSpPr>
          <p:cNvPr id="35" name="Text Box 27"/>
          <p:cNvSpPr txBox="1">
            <a:spLocks noChangeArrowheads="1"/>
          </p:cNvSpPr>
          <p:nvPr/>
        </p:nvSpPr>
        <p:spPr bwMode="auto">
          <a:xfrm rot="5400000">
            <a:off x="3719638" y="1611785"/>
            <a:ext cx="2016125" cy="276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algn="ctr" eaLnBrk="1" hangingPunct="1">
              <a:spcBef>
                <a:spcPct val="50000"/>
              </a:spcBef>
            </a:pPr>
            <a:r>
              <a:rPr lang="en-US" sz="1200" b="1" dirty="0">
                <a:ea typeface="Verdana" pitchFamily="34" charset="0"/>
                <a:cs typeface="Verdana" pitchFamily="34" charset="0"/>
              </a:rPr>
              <a:t>Inter-sectoral action</a:t>
            </a:r>
          </a:p>
        </p:txBody>
      </p:sp>
      <p:sp>
        <p:nvSpPr>
          <p:cNvPr id="36" name="Text Box 27"/>
          <p:cNvSpPr txBox="1">
            <a:spLocks noChangeArrowheads="1"/>
          </p:cNvSpPr>
          <p:nvPr/>
        </p:nvSpPr>
        <p:spPr bwMode="auto">
          <a:xfrm>
            <a:off x="4945188" y="708496"/>
            <a:ext cx="1787525" cy="12001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algn="ctr" eaLnBrk="1" hangingPunct="1">
              <a:spcBef>
                <a:spcPct val="50000"/>
              </a:spcBef>
            </a:pPr>
            <a:r>
              <a:rPr lang="en-US" sz="1200" dirty="0">
                <a:latin typeface="Tahoma" pitchFamily="34" charset="0"/>
              </a:rPr>
              <a:t> </a:t>
            </a:r>
          </a:p>
          <a:p>
            <a:pPr algn="ctr" eaLnBrk="1" hangingPunct="1">
              <a:spcBef>
                <a:spcPct val="50000"/>
              </a:spcBef>
            </a:pPr>
            <a:r>
              <a:rPr lang="en-US" sz="1400" b="1" dirty="0">
                <a:ea typeface="Verdana" pitchFamily="34" charset="0"/>
                <a:cs typeface="Verdana" pitchFamily="34" charset="0"/>
              </a:rPr>
              <a:t>Personal </a:t>
            </a:r>
          </a:p>
          <a:p>
            <a:pPr algn="ctr" eaLnBrk="1" hangingPunct="1">
              <a:spcBef>
                <a:spcPct val="50000"/>
              </a:spcBef>
            </a:pPr>
            <a:r>
              <a:rPr lang="en-US" sz="1400" b="1" dirty="0">
                <a:ea typeface="Verdana" pitchFamily="34" charset="0"/>
                <a:cs typeface="Verdana" pitchFamily="34" charset="0"/>
              </a:rPr>
              <a:t>Services</a:t>
            </a:r>
          </a:p>
          <a:p>
            <a:pPr algn="ctr" eaLnBrk="1" hangingPunct="1">
              <a:spcBef>
                <a:spcPct val="50000"/>
              </a:spcBef>
            </a:pPr>
            <a:endParaRPr lang="en-US" sz="1200" b="1" dirty="0">
              <a:latin typeface="Tahoma" pitchFamily="34" charset="0"/>
            </a:endParaRPr>
          </a:p>
        </p:txBody>
      </p:sp>
      <p:sp>
        <p:nvSpPr>
          <p:cNvPr id="37" name="Text Box 27"/>
          <p:cNvSpPr txBox="1">
            <a:spLocks noChangeArrowheads="1"/>
          </p:cNvSpPr>
          <p:nvPr/>
        </p:nvSpPr>
        <p:spPr bwMode="auto">
          <a:xfrm>
            <a:off x="4964238" y="1961034"/>
            <a:ext cx="1493837" cy="10461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800">
                <a:solidFill>
                  <a:schemeClr val="tx1"/>
                </a:solidFill>
                <a:latin typeface="Verdana" pitchFamily="34" charset="0"/>
              </a:defRPr>
            </a:lvl1pPr>
            <a:lvl2pPr marL="742950" indent="-285750">
              <a:defRPr sz="2800">
                <a:solidFill>
                  <a:schemeClr val="tx1"/>
                </a:solidFill>
                <a:latin typeface="Verdana" pitchFamily="34" charset="0"/>
              </a:defRPr>
            </a:lvl2pPr>
            <a:lvl3pPr marL="1143000" indent="-228600">
              <a:defRPr sz="2800">
                <a:solidFill>
                  <a:schemeClr val="tx1"/>
                </a:solidFill>
                <a:latin typeface="Verdana" pitchFamily="34" charset="0"/>
              </a:defRPr>
            </a:lvl3pPr>
            <a:lvl4pPr marL="1600200" indent="-228600">
              <a:defRPr sz="2800">
                <a:solidFill>
                  <a:schemeClr val="tx1"/>
                </a:solidFill>
                <a:latin typeface="Verdana" pitchFamily="34" charset="0"/>
              </a:defRPr>
            </a:lvl4pPr>
            <a:lvl5pPr marL="2057400" indent="-228600">
              <a:defRPr sz="2800">
                <a:solidFill>
                  <a:schemeClr val="tx1"/>
                </a:solidFill>
                <a:latin typeface="Verdana" pitchFamily="34" charset="0"/>
              </a:defRPr>
            </a:lvl5pPr>
            <a:lvl6pPr marL="2514600" indent="-228600" eaLnBrk="0" fontAlgn="base" hangingPunct="0">
              <a:spcBef>
                <a:spcPct val="0"/>
              </a:spcBef>
              <a:spcAft>
                <a:spcPct val="0"/>
              </a:spcAft>
              <a:defRPr sz="2800">
                <a:solidFill>
                  <a:schemeClr val="tx1"/>
                </a:solidFill>
                <a:latin typeface="Verdana" pitchFamily="34" charset="0"/>
              </a:defRPr>
            </a:lvl6pPr>
            <a:lvl7pPr marL="2971800" indent="-228600" eaLnBrk="0" fontAlgn="base" hangingPunct="0">
              <a:spcBef>
                <a:spcPct val="0"/>
              </a:spcBef>
              <a:spcAft>
                <a:spcPct val="0"/>
              </a:spcAft>
              <a:defRPr sz="2800">
                <a:solidFill>
                  <a:schemeClr val="tx1"/>
                </a:solidFill>
                <a:latin typeface="Verdana" pitchFamily="34" charset="0"/>
              </a:defRPr>
            </a:lvl7pPr>
            <a:lvl8pPr marL="3429000" indent="-228600" eaLnBrk="0" fontAlgn="base" hangingPunct="0">
              <a:spcBef>
                <a:spcPct val="0"/>
              </a:spcBef>
              <a:spcAft>
                <a:spcPct val="0"/>
              </a:spcAft>
              <a:defRPr sz="2800">
                <a:solidFill>
                  <a:schemeClr val="tx1"/>
                </a:solidFill>
                <a:latin typeface="Verdana" pitchFamily="34" charset="0"/>
              </a:defRPr>
            </a:lvl8pPr>
            <a:lvl9pPr marL="3886200" indent="-228600" eaLnBrk="0" fontAlgn="base" hangingPunct="0">
              <a:spcBef>
                <a:spcPct val="0"/>
              </a:spcBef>
              <a:spcAft>
                <a:spcPct val="0"/>
              </a:spcAft>
              <a:defRPr sz="2800">
                <a:solidFill>
                  <a:schemeClr val="tx1"/>
                </a:solidFill>
                <a:latin typeface="Verdana" pitchFamily="34" charset="0"/>
              </a:defRPr>
            </a:lvl9pPr>
          </a:lstStyle>
          <a:p>
            <a:pPr algn="ctr" eaLnBrk="1" hangingPunct="1">
              <a:spcBef>
                <a:spcPct val="50000"/>
              </a:spcBef>
            </a:pPr>
            <a:endParaRPr lang="en-US" sz="800" dirty="0">
              <a:latin typeface="Tahoma" pitchFamily="34" charset="0"/>
            </a:endParaRPr>
          </a:p>
          <a:p>
            <a:pPr algn="ctr" eaLnBrk="1" hangingPunct="1">
              <a:spcBef>
                <a:spcPct val="50000"/>
              </a:spcBef>
            </a:pPr>
            <a:r>
              <a:rPr lang="en-US" sz="1400" b="1" dirty="0">
                <a:ea typeface="Verdana" pitchFamily="34" charset="0"/>
                <a:cs typeface="Verdana" pitchFamily="34" charset="0"/>
              </a:rPr>
              <a:t>Population</a:t>
            </a:r>
          </a:p>
          <a:p>
            <a:pPr algn="ctr" eaLnBrk="1" hangingPunct="1">
              <a:spcBef>
                <a:spcPct val="50000"/>
              </a:spcBef>
            </a:pPr>
            <a:r>
              <a:rPr lang="en-US" sz="1400" b="1" dirty="0">
                <a:ea typeface="Verdana" pitchFamily="34" charset="0"/>
                <a:cs typeface="Verdana" pitchFamily="34" charset="0"/>
              </a:rPr>
              <a:t>Services</a:t>
            </a:r>
          </a:p>
          <a:p>
            <a:pPr algn="ctr" eaLnBrk="1" hangingPunct="1">
              <a:spcBef>
                <a:spcPct val="50000"/>
              </a:spcBef>
            </a:pPr>
            <a:endParaRPr lang="en-US" sz="800" b="1" dirty="0">
              <a:latin typeface="Tahoma" pitchFamily="34" charset="0"/>
            </a:endParaRPr>
          </a:p>
        </p:txBody>
      </p:sp>
      <p:sp>
        <p:nvSpPr>
          <p:cNvPr id="2" name="TextBox 1"/>
          <p:cNvSpPr txBox="1"/>
          <p:nvPr/>
        </p:nvSpPr>
        <p:spPr>
          <a:xfrm>
            <a:off x="1524000" y="6172200"/>
            <a:ext cx="9144000" cy="738664"/>
          </a:xfrm>
          <a:prstGeom prst="rect">
            <a:avLst/>
          </a:prstGeom>
          <a:noFill/>
        </p:spPr>
        <p:txBody>
          <a:bodyPr wrap="square" rtlCol="0">
            <a:spAutoFit/>
          </a:bodyPr>
          <a:lstStyle/>
          <a:p>
            <a:pPr algn="ctr"/>
            <a:r>
              <a:rPr lang="en-GB" sz="1400" b="1" dirty="0">
                <a:solidFill>
                  <a:srgbClr val="00B050"/>
                </a:solidFill>
                <a:effectLst>
                  <a:outerShdw blurRad="38100" dist="38100" dir="2700000" algn="tl">
                    <a:srgbClr val="000000">
                      <a:alpha val="43137"/>
                    </a:srgbClr>
                  </a:outerShdw>
                </a:effectLst>
                <a:latin typeface="Verdana" pitchFamily="34" charset="0"/>
              </a:rPr>
              <a:t>Health systems encompass both personal and population services, and activities to influence the policies and actions of other sectors to address the social, environmental and economic determinants of health.</a:t>
            </a:r>
            <a:r>
              <a:rPr lang="es-ES" sz="1400" b="1" dirty="0">
                <a:solidFill>
                  <a:srgbClr val="00B050"/>
                </a:solidFill>
                <a:effectLst>
                  <a:outerShdw blurRad="38100" dist="38100" dir="2700000" algn="tl">
                    <a:srgbClr val="000000">
                      <a:alpha val="43137"/>
                    </a:srgbClr>
                  </a:outerShdw>
                </a:effectLst>
                <a:latin typeface="Verdana" pitchFamily="34" charset="0"/>
              </a:rPr>
              <a:t> </a:t>
            </a:r>
            <a:endParaRPr lang="en-US" sz="1400" dirty="0"/>
          </a:p>
        </p:txBody>
      </p:sp>
      <p:sp>
        <p:nvSpPr>
          <p:cNvPr id="4" name="Arrow: Right 3">
            <a:extLst>
              <a:ext uri="{FF2B5EF4-FFF2-40B4-BE49-F238E27FC236}">
                <a16:creationId xmlns:a16="http://schemas.microsoft.com/office/drawing/2014/main" id="{ED310702-9E66-4F19-A2D3-2AB7033B23B6}"/>
              </a:ext>
            </a:extLst>
          </p:cNvPr>
          <p:cNvSpPr/>
          <p:nvPr/>
        </p:nvSpPr>
        <p:spPr>
          <a:xfrm>
            <a:off x="9118121" y="1518249"/>
            <a:ext cx="868572" cy="40448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28C94D3-701D-4FB5-9D46-13A7BFA8351C}"/>
              </a:ext>
            </a:extLst>
          </p:cNvPr>
          <p:cNvSpPr txBox="1"/>
          <p:nvPr/>
        </p:nvSpPr>
        <p:spPr>
          <a:xfrm rot="5400000">
            <a:off x="8525873" y="3294438"/>
            <a:ext cx="4931621" cy="523220"/>
          </a:xfrm>
          <a:prstGeom prst="rect">
            <a:avLst/>
          </a:prstGeom>
          <a:noFill/>
        </p:spPr>
        <p:txBody>
          <a:bodyPr wrap="square" rtlCol="0">
            <a:spAutoFit/>
          </a:bodyPr>
          <a:lstStyle/>
          <a:p>
            <a:pPr algn="ctr"/>
            <a:r>
              <a:rPr lang="en-US" sz="2800" dirty="0"/>
              <a:t>Human capital and wellbeing </a:t>
            </a:r>
          </a:p>
        </p:txBody>
      </p:sp>
    </p:spTree>
    <p:extLst>
      <p:ext uri="{BB962C8B-B14F-4D97-AF65-F5344CB8AC3E}">
        <p14:creationId xmlns:p14="http://schemas.microsoft.com/office/powerpoint/2010/main" val="17460175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651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65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6520"/>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65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13" grpId="0" animBg="1"/>
      <p:bldP spid="106516" grpId="0" animBg="1"/>
      <p:bldP spid="106517" grpId="0" animBg="1"/>
      <p:bldP spid="106520" grpId="0" animBg="1"/>
      <p:bldP spid="35" grpId="0" animBg="1"/>
      <p:bldP spid="36" grpId="0" animBg="1"/>
      <p:bldP spid="3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41138"/>
            <a:ext cx="8229600" cy="639762"/>
          </a:xfrm>
        </p:spPr>
        <p:txBody>
          <a:bodyPr>
            <a:noAutofit/>
          </a:bodyPr>
          <a:lstStyle/>
          <a:p>
            <a:pPr algn="ctr"/>
            <a:r>
              <a:rPr lang="en-US" sz="4000" b="1" dirty="0">
                <a:solidFill>
                  <a:schemeClr val="accent2"/>
                </a:solidFill>
                <a:latin typeface="+mn-lt"/>
              </a:rPr>
              <a:t>Measurement Matters </a:t>
            </a:r>
          </a:p>
        </p:txBody>
      </p:sp>
      <p:sp>
        <p:nvSpPr>
          <p:cNvPr id="3" name="Content Placeholder 2"/>
          <p:cNvSpPr>
            <a:spLocks noGrp="1"/>
          </p:cNvSpPr>
          <p:nvPr>
            <p:ph idx="1"/>
          </p:nvPr>
        </p:nvSpPr>
        <p:spPr>
          <a:xfrm>
            <a:off x="1981200" y="1212275"/>
            <a:ext cx="8229600" cy="5105400"/>
          </a:xfrm>
        </p:spPr>
        <p:txBody>
          <a:bodyPr>
            <a:normAutofit/>
          </a:bodyPr>
          <a:lstStyle/>
          <a:p>
            <a:pPr>
              <a:spcBef>
                <a:spcPts val="1600"/>
              </a:spcBef>
            </a:pPr>
            <a:r>
              <a:rPr lang="en-US" i="1" dirty="0">
                <a:solidFill>
                  <a:srgbClr val="0070C0"/>
                </a:solidFill>
              </a:rPr>
              <a:t>What data are available? </a:t>
            </a:r>
            <a:r>
              <a:rPr lang="en-US" dirty="0">
                <a:solidFill>
                  <a:srgbClr val="0070C0"/>
                </a:solidFill>
              </a:rPr>
              <a:t> </a:t>
            </a:r>
            <a:r>
              <a:rPr lang="en-US" dirty="0"/>
              <a:t>Need to consider how good routine data are and whether they actually measure the problem or goal</a:t>
            </a:r>
          </a:p>
          <a:p>
            <a:pPr>
              <a:spcBef>
                <a:spcPts val="1600"/>
              </a:spcBef>
            </a:pPr>
            <a:r>
              <a:rPr lang="en-US" i="1" dirty="0">
                <a:solidFill>
                  <a:srgbClr val="0070C0"/>
                </a:solidFill>
              </a:rPr>
              <a:t>What will it take to get better data? </a:t>
            </a:r>
            <a:r>
              <a:rPr lang="en-US" dirty="0"/>
              <a:t>Need to consider the costs and benefits of getting better data</a:t>
            </a:r>
          </a:p>
          <a:p>
            <a:pPr>
              <a:spcBef>
                <a:spcPts val="1600"/>
              </a:spcBef>
            </a:pPr>
            <a:r>
              <a:rPr lang="en-US" i="1" dirty="0">
                <a:solidFill>
                  <a:srgbClr val="0070C0"/>
                </a:solidFill>
              </a:rPr>
              <a:t>What data are persuasive to policy makers? </a:t>
            </a:r>
            <a:r>
              <a:rPr lang="en-US" dirty="0"/>
              <a:t>Technicians often are convinced by data but policy makers may need other arguments.</a:t>
            </a:r>
            <a:endParaRPr lang="en-US" i="1" dirty="0"/>
          </a:p>
        </p:txBody>
      </p:sp>
      <p:sp>
        <p:nvSpPr>
          <p:cNvPr id="6" name="Slide Number Placeholder 5"/>
          <p:cNvSpPr>
            <a:spLocks noGrp="1"/>
          </p:cNvSpPr>
          <p:nvPr>
            <p:ph type="sldNum" sz="quarter" idx="12"/>
          </p:nvPr>
        </p:nvSpPr>
        <p:spPr/>
        <p:txBody>
          <a:bodyPr/>
          <a:lstStyle/>
          <a:p>
            <a:pPr>
              <a:defRPr/>
            </a:pPr>
            <a:fld id="{96E3437A-840A-4C69-9E3F-47CA107C1B02}" type="slidenum">
              <a:rPr lang="en-US" altLang="en-US" smtClean="0"/>
              <a:pPr>
                <a:defRPr/>
              </a:pPr>
              <a:t>30</a:t>
            </a:fld>
            <a:endParaRPr lang="en-US" altLang="en-US"/>
          </a:p>
        </p:txBody>
      </p:sp>
    </p:spTree>
    <p:extLst>
      <p:ext uri="{BB962C8B-B14F-4D97-AF65-F5344CB8AC3E}">
        <p14:creationId xmlns:p14="http://schemas.microsoft.com/office/powerpoint/2010/main" val="20767762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7650" y="285400"/>
            <a:ext cx="8229600" cy="457200"/>
          </a:xfrm>
        </p:spPr>
        <p:txBody>
          <a:bodyPr>
            <a:noAutofit/>
          </a:bodyPr>
          <a:lstStyle/>
          <a:p>
            <a:pPr algn="ctr"/>
            <a:r>
              <a:rPr lang="en-US" sz="4000" b="1" dirty="0">
                <a:solidFill>
                  <a:schemeClr val="accent2"/>
                </a:solidFill>
                <a:latin typeface="+mn-lt"/>
              </a:rPr>
              <a:t>Health Status: Tracking</a:t>
            </a:r>
          </a:p>
        </p:txBody>
      </p:sp>
      <p:sp>
        <p:nvSpPr>
          <p:cNvPr id="3" name="Content Placeholder 2"/>
          <p:cNvSpPr>
            <a:spLocks noGrp="1"/>
          </p:cNvSpPr>
          <p:nvPr>
            <p:ph idx="1"/>
          </p:nvPr>
        </p:nvSpPr>
        <p:spPr>
          <a:xfrm>
            <a:off x="1752600" y="990601"/>
            <a:ext cx="8610600" cy="5211763"/>
          </a:xfrm>
        </p:spPr>
        <p:txBody>
          <a:bodyPr>
            <a:noAutofit/>
          </a:bodyPr>
          <a:lstStyle/>
          <a:p>
            <a:pPr marL="274320" indent="-274320">
              <a:spcAft>
                <a:spcPts val="1200"/>
              </a:spcAft>
            </a:pPr>
            <a:r>
              <a:rPr lang="en-US" sz="2400" b="1" dirty="0"/>
              <a:t>Simple measures </a:t>
            </a:r>
            <a:r>
              <a:rPr lang="en-US" sz="2400" dirty="0"/>
              <a:t>(IMR, MMR, life expectancy, most prevalent diseases) can be compiled more easily than </a:t>
            </a:r>
            <a:r>
              <a:rPr lang="en-US" sz="2400" b="1" dirty="0"/>
              <a:t>complex metrics </a:t>
            </a:r>
            <a:r>
              <a:rPr lang="en-US" sz="2400" dirty="0"/>
              <a:t>(DALYs, QALYs) but simplicity provides limited information</a:t>
            </a:r>
          </a:p>
          <a:p>
            <a:pPr marL="274320" indent="-274320">
              <a:spcAft>
                <a:spcPts val="1200"/>
              </a:spcAft>
            </a:pPr>
            <a:r>
              <a:rPr lang="en-US" sz="2400" dirty="0"/>
              <a:t>Information needs to be disaggregated by </a:t>
            </a:r>
            <a:r>
              <a:rPr lang="en-US" sz="2400" b="1" dirty="0"/>
              <a:t>relevant groups</a:t>
            </a:r>
            <a:r>
              <a:rPr lang="en-US" sz="2400" dirty="0"/>
              <a:t>, considering income, gender, region, or program </a:t>
            </a:r>
          </a:p>
          <a:p>
            <a:pPr marL="274320" indent="-274320">
              <a:spcBef>
                <a:spcPts val="1200"/>
              </a:spcBef>
            </a:pPr>
            <a:r>
              <a:rPr lang="en-US" sz="2400" dirty="0">
                <a:ln w="6350">
                  <a:noFill/>
                </a:ln>
              </a:rPr>
              <a:t>Defining and using </a:t>
            </a:r>
            <a:r>
              <a:rPr lang="en-US" sz="2400" dirty="0"/>
              <a:t>a comprehensive </a:t>
            </a:r>
            <a:r>
              <a:rPr lang="en-US" sz="2400" b="1" dirty="0"/>
              <a:t>health status index </a:t>
            </a:r>
            <a:r>
              <a:rPr lang="en-US" sz="2400" dirty="0"/>
              <a:t>is </a:t>
            </a:r>
            <a:r>
              <a:rPr lang="en-US" sz="2400" b="1" dirty="0"/>
              <a:t>challenging and costly</a:t>
            </a:r>
          </a:p>
          <a:p>
            <a:pPr lvl="2">
              <a:spcBef>
                <a:spcPts val="0"/>
              </a:spcBef>
            </a:pPr>
            <a:r>
              <a:rPr lang="en-US" dirty="0"/>
              <a:t>We need to account for various kinds of disability as well as death </a:t>
            </a:r>
          </a:p>
          <a:p>
            <a:pPr lvl="2">
              <a:spcBef>
                <a:spcPts val="0"/>
              </a:spcBef>
            </a:pPr>
            <a:r>
              <a:rPr lang="en-US" dirty="0"/>
              <a:t>We need to measure these effects over a lifetime</a:t>
            </a:r>
          </a:p>
          <a:p>
            <a:pPr lvl="2">
              <a:spcBef>
                <a:spcPts val="0"/>
              </a:spcBef>
            </a:pPr>
            <a:r>
              <a:rPr lang="en-US" dirty="0"/>
              <a:t>The needed data are often unavailable</a:t>
            </a:r>
          </a:p>
          <a:p>
            <a:pPr lvl="2">
              <a:spcBef>
                <a:spcPts val="0"/>
              </a:spcBef>
            </a:pPr>
            <a:r>
              <a:rPr lang="en-US" dirty="0"/>
              <a:t>These decisions involve important </a:t>
            </a:r>
            <a:r>
              <a:rPr lang="en-US" u="sng" dirty="0"/>
              <a:t>value</a:t>
            </a:r>
            <a:r>
              <a:rPr lang="en-US" dirty="0"/>
              <a:t> choices </a:t>
            </a:r>
          </a:p>
          <a:p>
            <a:pPr>
              <a:spcBef>
                <a:spcPts val="0"/>
              </a:spcBef>
            </a:pPr>
            <a:r>
              <a:rPr lang="en-US" sz="2400" dirty="0"/>
              <a:t>eHealth and electronic medical records can improve operations (real) data </a:t>
            </a:r>
          </a:p>
          <a:p>
            <a:pPr marL="0" indent="0">
              <a:spcBef>
                <a:spcPts val="0"/>
              </a:spcBef>
              <a:buNone/>
            </a:pPr>
            <a:endParaRPr lang="en-US" dirty="0"/>
          </a:p>
        </p:txBody>
      </p:sp>
      <p:sp>
        <p:nvSpPr>
          <p:cNvPr id="6" name="Slide Number Placeholder 5"/>
          <p:cNvSpPr>
            <a:spLocks noGrp="1"/>
          </p:cNvSpPr>
          <p:nvPr>
            <p:ph type="sldNum" sz="quarter" idx="12"/>
          </p:nvPr>
        </p:nvSpPr>
        <p:spPr/>
        <p:txBody>
          <a:bodyPr/>
          <a:lstStyle/>
          <a:p>
            <a:pPr>
              <a:defRPr/>
            </a:pPr>
            <a:fld id="{96E3437A-840A-4C69-9E3F-47CA107C1B02}" type="slidenum">
              <a:rPr lang="en-US" altLang="en-US" smtClean="0"/>
              <a:pPr>
                <a:defRPr/>
              </a:pPr>
              <a:t>31</a:t>
            </a:fld>
            <a:endParaRPr lang="en-US" altLang="en-US"/>
          </a:p>
        </p:txBody>
      </p:sp>
    </p:spTree>
    <p:extLst>
      <p:ext uri="{BB962C8B-B14F-4D97-AF65-F5344CB8AC3E}">
        <p14:creationId xmlns:p14="http://schemas.microsoft.com/office/powerpoint/2010/main" val="42589251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914400"/>
          </a:xfrm>
        </p:spPr>
        <p:txBody>
          <a:bodyPr>
            <a:noAutofit/>
          </a:bodyPr>
          <a:lstStyle/>
          <a:p>
            <a:pPr algn="ctr"/>
            <a:r>
              <a:rPr lang="en-US" sz="4000" b="1" dirty="0">
                <a:solidFill>
                  <a:schemeClr val="accent2"/>
                </a:solidFill>
                <a:latin typeface="+mn-lt"/>
              </a:rPr>
              <a:t>2. Financial Protection as a Goal</a:t>
            </a:r>
            <a:endParaRPr lang="en-US" sz="3600" b="1" dirty="0">
              <a:solidFill>
                <a:schemeClr val="accent2"/>
              </a:solidFill>
              <a:latin typeface="+mn-lt"/>
            </a:endParaRPr>
          </a:p>
        </p:txBody>
      </p:sp>
      <p:sp>
        <p:nvSpPr>
          <p:cNvPr id="3" name="Content Placeholder 2"/>
          <p:cNvSpPr>
            <a:spLocks noGrp="1"/>
          </p:cNvSpPr>
          <p:nvPr>
            <p:ph idx="1"/>
          </p:nvPr>
        </p:nvSpPr>
        <p:spPr>
          <a:xfrm>
            <a:off x="1981200" y="1152700"/>
            <a:ext cx="8229600" cy="5486400"/>
          </a:xfrm>
        </p:spPr>
        <p:txBody>
          <a:bodyPr>
            <a:normAutofit/>
          </a:bodyPr>
          <a:lstStyle/>
          <a:p>
            <a:pPr marL="0" indent="0">
              <a:spcBef>
                <a:spcPts val="800"/>
              </a:spcBef>
              <a:spcAft>
                <a:spcPts val="1200"/>
              </a:spcAft>
              <a:buNone/>
            </a:pPr>
            <a:r>
              <a:rPr lang="en-US" sz="2400" dirty="0"/>
              <a:t>Why is this an important goal? </a:t>
            </a:r>
          </a:p>
          <a:p>
            <a:pPr>
              <a:spcBef>
                <a:spcPts val="0"/>
              </a:spcBef>
            </a:pPr>
            <a:r>
              <a:rPr lang="en-US" sz="2400" dirty="0"/>
              <a:t>Significant </a:t>
            </a:r>
            <a:r>
              <a:rPr lang="en-US" sz="2400" b="1" dirty="0"/>
              <a:t>out-of-pocket </a:t>
            </a:r>
            <a:r>
              <a:rPr lang="en-US" sz="2400" dirty="0"/>
              <a:t>health spending can harm well being, especially of those who are less well off</a:t>
            </a:r>
          </a:p>
          <a:p>
            <a:pPr lvl="2">
              <a:spcBef>
                <a:spcPts val="0"/>
              </a:spcBef>
            </a:pPr>
            <a:r>
              <a:rPr lang="en-US" dirty="0"/>
              <a:t>Unpredictable serious illnesses pose major economic risk to many families</a:t>
            </a:r>
          </a:p>
          <a:p>
            <a:pPr lvl="2">
              <a:spcBef>
                <a:spcPts val="0"/>
              </a:spcBef>
            </a:pPr>
            <a:r>
              <a:rPr lang="en-US" dirty="0"/>
              <a:t>The predictable costs of primary care (including medicines) can also be a serious burden </a:t>
            </a:r>
          </a:p>
          <a:p>
            <a:pPr lvl="2">
              <a:spcBef>
                <a:spcPts val="0"/>
              </a:spcBef>
            </a:pPr>
            <a:r>
              <a:rPr lang="en-US" dirty="0"/>
              <a:t>High cost prevent some form using health services </a:t>
            </a:r>
          </a:p>
          <a:p>
            <a:r>
              <a:rPr lang="en-US" sz="2400" dirty="0"/>
              <a:t>Providing risk protection against the costs of unpredictable illnesses is </a:t>
            </a:r>
            <a:r>
              <a:rPr lang="en-US" b="1" i="1" dirty="0"/>
              <a:t>an insurance </a:t>
            </a:r>
            <a:r>
              <a:rPr lang="en-US" sz="2400" b="1" dirty="0"/>
              <a:t>function</a:t>
            </a:r>
          </a:p>
          <a:p>
            <a:r>
              <a:rPr lang="en-US" sz="2400" dirty="0"/>
              <a:t>Providing financial well being in the face of costs related to predictable primary care is a form of </a:t>
            </a:r>
            <a:r>
              <a:rPr lang="en-US" sz="2400" b="1" dirty="0"/>
              <a:t>re-distribution</a:t>
            </a:r>
          </a:p>
        </p:txBody>
      </p:sp>
      <p:sp>
        <p:nvSpPr>
          <p:cNvPr id="4" name="Slide Number Placeholder 3"/>
          <p:cNvSpPr>
            <a:spLocks noGrp="1"/>
          </p:cNvSpPr>
          <p:nvPr>
            <p:ph type="sldNum" sz="quarter" idx="12"/>
          </p:nvPr>
        </p:nvSpPr>
        <p:spPr/>
        <p:txBody>
          <a:bodyPr/>
          <a:lstStyle/>
          <a:p>
            <a:fld id="{B60FE32F-EAAC-4D4C-8BC4-E198F3F9A74D}" type="slidenum">
              <a:rPr lang="en-US" smtClean="0"/>
              <a:t>32</a:t>
            </a:fld>
            <a:endParaRPr lang="en-US" dirty="0"/>
          </a:p>
        </p:txBody>
      </p:sp>
    </p:spTree>
    <p:extLst>
      <p:ext uri="{BB962C8B-B14F-4D97-AF65-F5344CB8AC3E}">
        <p14:creationId xmlns:p14="http://schemas.microsoft.com/office/powerpoint/2010/main" val="974570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9756A36-AB4E-4E82-82BD-956B377DEE3A}"/>
              </a:ext>
            </a:extLst>
          </p:cNvPr>
          <p:cNvPicPr>
            <a:picLocks noGrp="1" noChangeAspect="1"/>
          </p:cNvPicPr>
          <p:nvPr>
            <p:ph idx="1"/>
          </p:nvPr>
        </p:nvPicPr>
        <p:blipFill>
          <a:blip r:embed="rId2"/>
          <a:stretch>
            <a:fillRect/>
          </a:stretch>
        </p:blipFill>
        <p:spPr>
          <a:xfrm>
            <a:off x="2167129" y="346464"/>
            <a:ext cx="7278624" cy="5917176"/>
          </a:xfrm>
          <a:prstGeom prst="rect">
            <a:avLst/>
          </a:prstGeom>
        </p:spPr>
      </p:pic>
      <p:sp>
        <p:nvSpPr>
          <p:cNvPr id="4" name="Slide Number Placeholder 3">
            <a:extLst>
              <a:ext uri="{FF2B5EF4-FFF2-40B4-BE49-F238E27FC236}">
                <a16:creationId xmlns:a16="http://schemas.microsoft.com/office/drawing/2014/main" id="{B72920EC-0B36-47F9-9C78-A2937F606A03}"/>
              </a:ext>
            </a:extLst>
          </p:cNvPr>
          <p:cNvSpPr>
            <a:spLocks noGrp="1"/>
          </p:cNvSpPr>
          <p:nvPr>
            <p:ph type="sldNum" sz="quarter" idx="12"/>
          </p:nvPr>
        </p:nvSpPr>
        <p:spPr/>
        <p:txBody>
          <a:bodyPr/>
          <a:lstStyle/>
          <a:p>
            <a:pPr>
              <a:defRPr/>
            </a:pPr>
            <a:fld id="{B43E1CCC-17D9-3F43-BB38-5B57626A2B35}" type="slidenum">
              <a:rPr lang="en-US" smtClean="0"/>
              <a:pPr>
                <a:defRPr/>
              </a:pPr>
              <a:t>33</a:t>
            </a:fld>
            <a:endParaRPr lang="en-US"/>
          </a:p>
        </p:txBody>
      </p:sp>
      <p:sp>
        <p:nvSpPr>
          <p:cNvPr id="6" name="TextBox 5">
            <a:extLst>
              <a:ext uri="{FF2B5EF4-FFF2-40B4-BE49-F238E27FC236}">
                <a16:creationId xmlns:a16="http://schemas.microsoft.com/office/drawing/2014/main" id="{665FDC1E-E227-4FA2-8027-8DC0180EF64B}"/>
              </a:ext>
            </a:extLst>
          </p:cNvPr>
          <p:cNvSpPr txBox="1"/>
          <p:nvPr/>
        </p:nvSpPr>
        <p:spPr>
          <a:xfrm>
            <a:off x="6385560" y="346465"/>
            <a:ext cx="3383280" cy="1361911"/>
          </a:xfrm>
          <a:prstGeom prst="rect">
            <a:avLst/>
          </a:prstGeom>
          <a:solidFill>
            <a:schemeClr val="bg1"/>
          </a:solidFill>
        </p:spPr>
        <p:txBody>
          <a:bodyPr wrap="square" rtlCol="0">
            <a:spAutoFit/>
          </a:bodyPr>
          <a:lstStyle/>
          <a:p>
            <a:r>
              <a:rPr lang="en-US" dirty="0"/>
              <a:t>Out of Pocket Spending in ECA as a % of total spending for health</a:t>
            </a:r>
          </a:p>
          <a:p>
            <a:endParaRPr lang="en-US" dirty="0"/>
          </a:p>
          <a:p>
            <a:r>
              <a:rPr lang="en-US" sz="1050" dirty="0"/>
              <a:t>Source: WHO EURO 2019</a:t>
            </a:r>
            <a:endParaRPr lang="en-US" dirty="0"/>
          </a:p>
          <a:p>
            <a:endParaRPr lang="en-US" dirty="0"/>
          </a:p>
        </p:txBody>
      </p:sp>
    </p:spTree>
    <p:extLst>
      <p:ext uri="{BB962C8B-B14F-4D97-AF65-F5344CB8AC3E}">
        <p14:creationId xmlns:p14="http://schemas.microsoft.com/office/powerpoint/2010/main" val="7028645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5168FC0-E3E1-4184-99F6-71BF86254DA8}"/>
              </a:ext>
            </a:extLst>
          </p:cNvPr>
          <p:cNvPicPr>
            <a:picLocks noGrp="1" noChangeAspect="1"/>
          </p:cNvPicPr>
          <p:nvPr>
            <p:ph idx="1"/>
          </p:nvPr>
        </p:nvPicPr>
        <p:blipFill>
          <a:blip r:embed="rId2"/>
          <a:stretch>
            <a:fillRect/>
          </a:stretch>
        </p:blipFill>
        <p:spPr>
          <a:xfrm>
            <a:off x="1524001" y="157730"/>
            <a:ext cx="8906257" cy="6198621"/>
          </a:xfrm>
          <a:prstGeom prst="rect">
            <a:avLst/>
          </a:prstGeom>
        </p:spPr>
      </p:pic>
      <p:sp>
        <p:nvSpPr>
          <p:cNvPr id="4" name="Slide Number Placeholder 3">
            <a:extLst>
              <a:ext uri="{FF2B5EF4-FFF2-40B4-BE49-F238E27FC236}">
                <a16:creationId xmlns:a16="http://schemas.microsoft.com/office/drawing/2014/main" id="{E6EA13AD-5487-4F3B-B9A5-CE1A91360CFF}"/>
              </a:ext>
            </a:extLst>
          </p:cNvPr>
          <p:cNvSpPr>
            <a:spLocks noGrp="1"/>
          </p:cNvSpPr>
          <p:nvPr>
            <p:ph type="sldNum" sz="quarter" idx="12"/>
          </p:nvPr>
        </p:nvSpPr>
        <p:spPr/>
        <p:txBody>
          <a:bodyPr/>
          <a:lstStyle/>
          <a:p>
            <a:pPr>
              <a:defRPr/>
            </a:pPr>
            <a:fld id="{B43E1CCC-17D9-3F43-BB38-5B57626A2B35}" type="slidenum">
              <a:rPr lang="en-US" smtClean="0"/>
              <a:pPr>
                <a:defRPr/>
              </a:pPr>
              <a:t>34</a:t>
            </a:fld>
            <a:endParaRPr lang="en-US"/>
          </a:p>
        </p:txBody>
      </p:sp>
    </p:spTree>
    <p:extLst>
      <p:ext uri="{BB962C8B-B14F-4D97-AF65-F5344CB8AC3E}">
        <p14:creationId xmlns:p14="http://schemas.microsoft.com/office/powerpoint/2010/main" val="31546707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81000"/>
            <a:ext cx="8229600" cy="533400"/>
          </a:xfrm>
        </p:spPr>
        <p:txBody>
          <a:bodyPr>
            <a:noAutofit/>
          </a:bodyPr>
          <a:lstStyle/>
          <a:p>
            <a:pPr algn="ctr"/>
            <a:r>
              <a:rPr lang="en-US" sz="4000" b="1" dirty="0">
                <a:solidFill>
                  <a:schemeClr val="accent2"/>
                </a:solidFill>
                <a:latin typeface="+mn-lt"/>
              </a:rPr>
              <a:t>2. Financial Protection:  Tracking </a:t>
            </a:r>
          </a:p>
        </p:txBody>
      </p:sp>
      <p:sp>
        <p:nvSpPr>
          <p:cNvPr id="3" name="Content Placeholder 2"/>
          <p:cNvSpPr>
            <a:spLocks noGrp="1"/>
          </p:cNvSpPr>
          <p:nvPr>
            <p:ph idx="1"/>
          </p:nvPr>
        </p:nvSpPr>
        <p:spPr>
          <a:xfrm>
            <a:off x="1981200" y="1295400"/>
            <a:ext cx="8229600" cy="5181600"/>
          </a:xfrm>
        </p:spPr>
        <p:txBody>
          <a:bodyPr>
            <a:normAutofit/>
          </a:bodyPr>
          <a:lstStyle/>
          <a:p>
            <a:pPr>
              <a:spcAft>
                <a:spcPts val="1200"/>
              </a:spcAft>
            </a:pPr>
            <a:r>
              <a:rPr lang="en-US" b="1" dirty="0"/>
              <a:t>Household health expenditures </a:t>
            </a:r>
            <a:r>
              <a:rPr lang="en-US" dirty="0"/>
              <a:t>can only be tracked by sophisticated—and expensive—household surveys</a:t>
            </a:r>
          </a:p>
          <a:p>
            <a:pPr>
              <a:spcAft>
                <a:spcPts val="1200"/>
              </a:spcAft>
            </a:pPr>
            <a:r>
              <a:rPr lang="en-US" dirty="0"/>
              <a:t>The costs to households of using health services takes </a:t>
            </a:r>
            <a:r>
              <a:rPr lang="en-US" b="1" dirty="0"/>
              <a:t>various</a:t>
            </a:r>
            <a:r>
              <a:rPr lang="en-US" dirty="0"/>
              <a:t> </a:t>
            </a:r>
            <a:r>
              <a:rPr lang="en-US" b="1" dirty="0"/>
              <a:t>forms</a:t>
            </a:r>
            <a:r>
              <a:rPr lang="en-US" dirty="0"/>
              <a:t>—formal and informal co-payments, transport costs, lost wages, etc.</a:t>
            </a:r>
          </a:p>
          <a:p>
            <a:pPr>
              <a:spcAft>
                <a:spcPts val="1200"/>
              </a:spcAft>
            </a:pPr>
            <a:r>
              <a:rPr lang="en-US" dirty="0"/>
              <a:t>Especially for poor households, one effect of lacking financial protection is to </a:t>
            </a:r>
            <a:r>
              <a:rPr lang="en-US" b="1" dirty="0"/>
              <a:t>decrease use of care</a:t>
            </a:r>
          </a:p>
          <a:p>
            <a:pPr>
              <a:spcAft>
                <a:spcPts val="1200"/>
              </a:spcAft>
            </a:pPr>
            <a:r>
              <a:rPr lang="en-US" b="1" dirty="0"/>
              <a:t>Assessing the economic status of poor households is </a:t>
            </a:r>
            <a:r>
              <a:rPr lang="en-US" dirty="0"/>
              <a:t>often not easy since they lack records and much of their income is typically in cash or kind.</a:t>
            </a:r>
          </a:p>
          <a:p>
            <a:endParaRPr lang="en-US" dirty="0"/>
          </a:p>
        </p:txBody>
      </p:sp>
      <p:sp>
        <p:nvSpPr>
          <p:cNvPr id="6" name="Slide Number Placeholder 5"/>
          <p:cNvSpPr>
            <a:spLocks noGrp="1"/>
          </p:cNvSpPr>
          <p:nvPr>
            <p:ph type="sldNum" sz="quarter" idx="12"/>
          </p:nvPr>
        </p:nvSpPr>
        <p:spPr/>
        <p:txBody>
          <a:bodyPr/>
          <a:lstStyle/>
          <a:p>
            <a:pPr>
              <a:defRPr/>
            </a:pPr>
            <a:fld id="{96E3437A-840A-4C69-9E3F-47CA107C1B02}" type="slidenum">
              <a:rPr lang="en-US" altLang="en-US" smtClean="0"/>
              <a:pPr>
                <a:defRPr/>
              </a:pPr>
              <a:t>35</a:t>
            </a:fld>
            <a:endParaRPr lang="en-US" altLang="en-US"/>
          </a:p>
        </p:txBody>
      </p:sp>
    </p:spTree>
    <p:extLst>
      <p:ext uri="{BB962C8B-B14F-4D97-AF65-F5344CB8AC3E}">
        <p14:creationId xmlns:p14="http://schemas.microsoft.com/office/powerpoint/2010/main" val="41978288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9125" y="228600"/>
            <a:ext cx="9144000" cy="715962"/>
          </a:xfrm>
        </p:spPr>
        <p:txBody>
          <a:bodyPr>
            <a:noAutofit/>
          </a:bodyPr>
          <a:lstStyle/>
          <a:p>
            <a:pPr algn="ctr"/>
            <a:r>
              <a:rPr lang="en-US" sz="4000" b="1" dirty="0">
                <a:solidFill>
                  <a:schemeClr val="accent2"/>
                </a:solidFill>
                <a:latin typeface="+mn-lt"/>
              </a:rPr>
              <a:t>3. Satisfaction as a Goal</a:t>
            </a:r>
          </a:p>
        </p:txBody>
      </p:sp>
      <p:sp>
        <p:nvSpPr>
          <p:cNvPr id="3" name="Content Placeholder 2"/>
          <p:cNvSpPr>
            <a:spLocks noGrp="1"/>
          </p:cNvSpPr>
          <p:nvPr>
            <p:ph idx="1"/>
          </p:nvPr>
        </p:nvSpPr>
        <p:spPr>
          <a:xfrm>
            <a:off x="1981200" y="914400"/>
            <a:ext cx="8229600" cy="5715000"/>
          </a:xfrm>
        </p:spPr>
        <p:txBody>
          <a:bodyPr>
            <a:normAutofit fontScale="77500" lnSpcReduction="20000"/>
          </a:bodyPr>
          <a:lstStyle/>
          <a:p>
            <a:pPr marL="0" indent="0">
              <a:spcBef>
                <a:spcPts val="0"/>
              </a:spcBef>
              <a:spcAft>
                <a:spcPts val="1200"/>
              </a:spcAft>
              <a:buNone/>
            </a:pPr>
            <a:r>
              <a:rPr lang="en-US" dirty="0"/>
              <a:t>Why is this an important goal? </a:t>
            </a:r>
          </a:p>
          <a:p>
            <a:pPr marL="0" indent="0">
              <a:spcBef>
                <a:spcPts val="0"/>
              </a:spcBef>
              <a:spcAft>
                <a:spcPts val="1200"/>
              </a:spcAft>
              <a:buNone/>
            </a:pPr>
            <a:endParaRPr lang="en-US" dirty="0"/>
          </a:p>
          <a:p>
            <a:pPr>
              <a:spcBef>
                <a:spcPts val="0"/>
              </a:spcBef>
              <a:spcAft>
                <a:spcPts val="1200"/>
              </a:spcAft>
            </a:pPr>
            <a:r>
              <a:rPr lang="en-US" dirty="0"/>
              <a:t>Coverage expansions aimed at increasing satisfaction imply </a:t>
            </a:r>
            <a:r>
              <a:rPr lang="en-US" b="1" dirty="0"/>
              <a:t>responding to what people want—rather than responding to what people need.</a:t>
            </a:r>
            <a:endParaRPr lang="en-US" b="1" dirty="0">
              <a:ln w="3175">
                <a:solidFill>
                  <a:srgbClr val="00FFFF"/>
                </a:solidFill>
              </a:ln>
            </a:endParaRPr>
          </a:p>
          <a:p>
            <a:pPr>
              <a:spcBef>
                <a:spcPts val="0"/>
              </a:spcBef>
              <a:spcAft>
                <a:spcPts val="1200"/>
              </a:spcAft>
            </a:pPr>
            <a:r>
              <a:rPr lang="en-US" dirty="0">
                <a:ln w="3175">
                  <a:noFill/>
                </a:ln>
              </a:rPr>
              <a:t>Those economists who want to allocate resources based on </a:t>
            </a:r>
            <a:r>
              <a:rPr lang="en-US" b="1" dirty="0">
                <a:ln w="3175">
                  <a:noFill/>
                </a:ln>
              </a:rPr>
              <a:t>market demand </a:t>
            </a:r>
            <a:r>
              <a:rPr lang="en-US" dirty="0">
                <a:ln w="3175">
                  <a:noFill/>
                </a:ln>
              </a:rPr>
              <a:t>are focused on this goal</a:t>
            </a:r>
          </a:p>
          <a:p>
            <a:pPr>
              <a:spcBef>
                <a:spcPts val="0"/>
              </a:spcBef>
              <a:spcAft>
                <a:spcPts val="1200"/>
              </a:spcAft>
            </a:pPr>
            <a:r>
              <a:rPr lang="en-US" b="1" dirty="0">
                <a:ln w="3175">
                  <a:noFill/>
                </a:ln>
              </a:rPr>
              <a:t>Politicians also </a:t>
            </a:r>
            <a:r>
              <a:rPr lang="en-US" dirty="0">
                <a:ln w="3175">
                  <a:noFill/>
                </a:ln>
              </a:rPr>
              <a:t>often respond to citizens’ satisfaction and dissatisfaction – as they should in a democracy</a:t>
            </a:r>
          </a:p>
          <a:p>
            <a:pPr>
              <a:spcBef>
                <a:spcPts val="0"/>
              </a:spcBef>
              <a:spcAft>
                <a:spcPts val="1200"/>
              </a:spcAft>
            </a:pPr>
            <a:r>
              <a:rPr lang="en-US" dirty="0">
                <a:ln w="3175">
                  <a:noFill/>
                </a:ln>
              </a:rPr>
              <a:t>Satisfaction typically depends more on </a:t>
            </a:r>
            <a:r>
              <a:rPr lang="en-US" b="1" dirty="0">
                <a:ln w="3175">
                  <a:noFill/>
                </a:ln>
              </a:rPr>
              <a:t>service quality </a:t>
            </a:r>
            <a:r>
              <a:rPr lang="en-US" dirty="0">
                <a:ln w="3175">
                  <a:noFill/>
                </a:ln>
              </a:rPr>
              <a:t>(which citizens can judge) than on </a:t>
            </a:r>
            <a:r>
              <a:rPr lang="en-US" b="1" dirty="0">
                <a:ln w="3175">
                  <a:noFill/>
                </a:ln>
              </a:rPr>
              <a:t>clinical quality </a:t>
            </a:r>
            <a:r>
              <a:rPr lang="en-US" dirty="0">
                <a:ln w="3175">
                  <a:noFill/>
                </a:ln>
              </a:rPr>
              <a:t>(which they cannot judge easily)</a:t>
            </a:r>
          </a:p>
          <a:p>
            <a:pPr>
              <a:spcBef>
                <a:spcPts val="0"/>
              </a:spcBef>
              <a:spcAft>
                <a:spcPts val="1200"/>
              </a:spcAft>
            </a:pPr>
            <a:r>
              <a:rPr lang="en-US" u="sng" dirty="0">
                <a:ln w="3175">
                  <a:noFill/>
                </a:ln>
              </a:rPr>
              <a:t>Very relevant for integrated care </a:t>
            </a:r>
            <a:r>
              <a:rPr lang="en-US" dirty="0">
                <a:ln w="3175">
                  <a:noFill/>
                </a:ln>
              </a:rPr>
              <a:t>– diabetes, hypertension are best managed by patient with support from medical professionals.  Compliance with TB drug regime or adhering to immunization schedule is highly dependent on patients satisfaction.  </a:t>
            </a:r>
          </a:p>
          <a:p>
            <a:pPr>
              <a:spcBef>
                <a:spcPts val="0"/>
              </a:spcBef>
              <a:spcAft>
                <a:spcPts val="1200"/>
              </a:spcAft>
            </a:pPr>
            <a:r>
              <a:rPr lang="en-US" dirty="0">
                <a:ln w="3175">
                  <a:noFill/>
                </a:ln>
              </a:rPr>
              <a:t>Improving satisfaction may be key to reducing out of pocket spending and also improving health </a:t>
            </a:r>
          </a:p>
        </p:txBody>
      </p:sp>
      <p:sp>
        <p:nvSpPr>
          <p:cNvPr id="4" name="Slide Number Placeholder 3"/>
          <p:cNvSpPr>
            <a:spLocks noGrp="1"/>
          </p:cNvSpPr>
          <p:nvPr>
            <p:ph type="sldNum" sz="quarter" idx="12"/>
          </p:nvPr>
        </p:nvSpPr>
        <p:spPr/>
        <p:txBody>
          <a:bodyPr/>
          <a:lstStyle/>
          <a:p>
            <a:fld id="{B60FE32F-EAAC-4D4C-8BC4-E198F3F9A74D}" type="slidenum">
              <a:rPr lang="en-US" smtClean="0"/>
              <a:t>36</a:t>
            </a:fld>
            <a:endParaRPr lang="en-US" dirty="0"/>
          </a:p>
        </p:txBody>
      </p:sp>
    </p:spTree>
    <p:extLst>
      <p:ext uri="{BB962C8B-B14F-4D97-AF65-F5344CB8AC3E}">
        <p14:creationId xmlns:p14="http://schemas.microsoft.com/office/powerpoint/2010/main" val="23081398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59080"/>
            <a:ext cx="8229600" cy="685800"/>
          </a:xfrm>
        </p:spPr>
        <p:txBody>
          <a:bodyPr>
            <a:noAutofit/>
          </a:bodyPr>
          <a:lstStyle/>
          <a:p>
            <a:pPr algn="ctr"/>
            <a:r>
              <a:rPr lang="en-US" sz="4000" b="1" dirty="0">
                <a:solidFill>
                  <a:schemeClr val="accent2"/>
                </a:solidFill>
                <a:latin typeface="+mn-lt"/>
              </a:rPr>
              <a:t>3. Satisfaction:  Tracking </a:t>
            </a:r>
          </a:p>
        </p:txBody>
      </p:sp>
      <p:sp>
        <p:nvSpPr>
          <p:cNvPr id="3" name="Content Placeholder 2"/>
          <p:cNvSpPr>
            <a:spLocks noGrp="1"/>
          </p:cNvSpPr>
          <p:nvPr>
            <p:ph idx="1"/>
          </p:nvPr>
        </p:nvSpPr>
        <p:spPr>
          <a:xfrm>
            <a:off x="1981200" y="1082040"/>
            <a:ext cx="8229600" cy="5334000"/>
          </a:xfrm>
        </p:spPr>
        <p:txBody>
          <a:bodyPr>
            <a:normAutofit/>
          </a:bodyPr>
          <a:lstStyle/>
          <a:p>
            <a:pPr>
              <a:spcBef>
                <a:spcPts val="1200"/>
              </a:spcBef>
            </a:pPr>
            <a:r>
              <a:rPr lang="en-US" dirty="0"/>
              <a:t>Measuring satisfaction requires </a:t>
            </a:r>
            <a:r>
              <a:rPr lang="en-US" b="1" dirty="0">
                <a:solidFill>
                  <a:srgbClr val="0070C0"/>
                </a:solidFill>
              </a:rPr>
              <a:t>survey data </a:t>
            </a:r>
            <a:r>
              <a:rPr lang="en-US" dirty="0"/>
              <a:t>—either from patients/customers of facilities or from populations</a:t>
            </a:r>
          </a:p>
          <a:p>
            <a:pPr>
              <a:spcBef>
                <a:spcPts val="1200"/>
              </a:spcBef>
            </a:pPr>
            <a:r>
              <a:rPr lang="en-US" b="1" dirty="0">
                <a:solidFill>
                  <a:srgbClr val="0070C0"/>
                </a:solidFill>
              </a:rPr>
              <a:t>New technologies </a:t>
            </a:r>
            <a:r>
              <a:rPr lang="en-US" dirty="0"/>
              <a:t>(cell phone messaging) offer new possibilities for at least registering complaints</a:t>
            </a:r>
          </a:p>
          <a:p>
            <a:pPr>
              <a:spcBef>
                <a:spcPts val="1200"/>
              </a:spcBef>
            </a:pPr>
            <a:r>
              <a:rPr lang="en-US" dirty="0">
                <a:ln w="3175">
                  <a:noFill/>
                </a:ln>
              </a:rPr>
              <a:t>Those with </a:t>
            </a:r>
            <a:r>
              <a:rPr lang="en-US" b="1" dirty="0">
                <a:ln w="3175">
                  <a:noFill/>
                </a:ln>
                <a:solidFill>
                  <a:srgbClr val="0070C0"/>
                </a:solidFill>
              </a:rPr>
              <a:t>low expectations</a:t>
            </a:r>
            <a:r>
              <a:rPr lang="en-US" b="1" dirty="0">
                <a:ln w="3175">
                  <a:noFill/>
                </a:ln>
              </a:rPr>
              <a:t> </a:t>
            </a:r>
            <a:r>
              <a:rPr lang="en-US" dirty="0">
                <a:ln w="3175">
                  <a:noFill/>
                </a:ln>
              </a:rPr>
              <a:t>(e.g., the poor) may be more satisfied with low quality services</a:t>
            </a:r>
          </a:p>
          <a:p>
            <a:pPr>
              <a:spcBef>
                <a:spcPts val="1200"/>
              </a:spcBef>
            </a:pPr>
            <a:r>
              <a:rPr lang="en-US" dirty="0">
                <a:ln w="3175">
                  <a:noFill/>
                </a:ln>
              </a:rPr>
              <a:t>Those with </a:t>
            </a:r>
            <a:r>
              <a:rPr lang="en-US" b="1" dirty="0">
                <a:ln w="3175">
                  <a:noFill/>
                </a:ln>
                <a:solidFill>
                  <a:srgbClr val="0070C0"/>
                </a:solidFill>
              </a:rPr>
              <a:t>more income </a:t>
            </a:r>
            <a:r>
              <a:rPr lang="en-US" dirty="0">
                <a:ln w="3175">
                  <a:noFill/>
                </a:ln>
              </a:rPr>
              <a:t>maybe more satisfied because they can more easily get the services they want through the private sector</a:t>
            </a:r>
            <a:endParaRPr lang="en-US" dirty="0"/>
          </a:p>
          <a:p>
            <a:pPr>
              <a:spcBef>
                <a:spcPts val="1200"/>
              </a:spcBef>
            </a:pPr>
            <a:endParaRPr lang="en-US" dirty="0"/>
          </a:p>
        </p:txBody>
      </p:sp>
      <p:sp>
        <p:nvSpPr>
          <p:cNvPr id="6" name="Slide Number Placeholder 5"/>
          <p:cNvSpPr>
            <a:spLocks noGrp="1"/>
          </p:cNvSpPr>
          <p:nvPr>
            <p:ph type="sldNum" sz="quarter" idx="12"/>
          </p:nvPr>
        </p:nvSpPr>
        <p:spPr/>
        <p:txBody>
          <a:bodyPr/>
          <a:lstStyle/>
          <a:p>
            <a:pPr>
              <a:defRPr/>
            </a:pPr>
            <a:fld id="{96E3437A-840A-4C69-9E3F-47CA107C1B02}" type="slidenum">
              <a:rPr lang="en-US" altLang="en-US" smtClean="0"/>
              <a:pPr>
                <a:defRPr/>
              </a:pPr>
              <a:t>37</a:t>
            </a:fld>
            <a:endParaRPr lang="en-US" altLang="en-US"/>
          </a:p>
        </p:txBody>
      </p:sp>
    </p:spTree>
    <p:extLst>
      <p:ext uri="{BB962C8B-B14F-4D97-AF65-F5344CB8AC3E}">
        <p14:creationId xmlns:p14="http://schemas.microsoft.com/office/powerpoint/2010/main" val="29826057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04800"/>
            <a:ext cx="8229600" cy="792162"/>
          </a:xfrm>
        </p:spPr>
        <p:txBody>
          <a:bodyPr>
            <a:noAutofit/>
          </a:bodyPr>
          <a:lstStyle/>
          <a:p>
            <a:pPr algn="ctr"/>
            <a:r>
              <a:rPr lang="en-US" sz="3600" b="1" dirty="0">
                <a:solidFill>
                  <a:schemeClr val="accent2"/>
                </a:solidFill>
                <a:latin typeface="+mn-lt"/>
              </a:rPr>
              <a:t>Wants (Satisfaction) vs Needs (Health)</a:t>
            </a:r>
            <a:endParaRPr lang="en-US" sz="3200" b="1" dirty="0">
              <a:solidFill>
                <a:schemeClr val="accent2"/>
              </a:solidFill>
              <a:latin typeface="+mn-lt"/>
            </a:endParaRPr>
          </a:p>
        </p:txBody>
      </p:sp>
      <p:sp>
        <p:nvSpPr>
          <p:cNvPr id="3" name="Content Placeholder 2"/>
          <p:cNvSpPr>
            <a:spLocks noGrp="1"/>
          </p:cNvSpPr>
          <p:nvPr>
            <p:ph idx="1"/>
          </p:nvPr>
        </p:nvSpPr>
        <p:spPr>
          <a:xfrm>
            <a:off x="2014450" y="1357750"/>
            <a:ext cx="8229600" cy="4572000"/>
          </a:xfrm>
        </p:spPr>
        <p:txBody>
          <a:bodyPr>
            <a:noAutofit/>
          </a:bodyPr>
          <a:lstStyle/>
          <a:p>
            <a:pPr>
              <a:spcBef>
                <a:spcPts val="0"/>
              </a:spcBef>
            </a:pPr>
            <a:r>
              <a:rPr lang="en-US" sz="2500" b="1" dirty="0"/>
              <a:t>Individuals’ choices may  improve satisfaction but not their health</a:t>
            </a:r>
          </a:p>
          <a:p>
            <a:pPr lvl="1">
              <a:spcBef>
                <a:spcPts val="0"/>
              </a:spcBef>
            </a:pPr>
            <a:r>
              <a:rPr lang="en-US" sz="2500" dirty="0"/>
              <a:t>Overuse of brand name medicines and antibiotics, and underuse of chronic disease medications</a:t>
            </a:r>
          </a:p>
          <a:p>
            <a:pPr lvl="1">
              <a:spcBef>
                <a:spcPts val="0"/>
              </a:spcBef>
            </a:pPr>
            <a:r>
              <a:rPr lang="en-US" sz="2500" dirty="0"/>
              <a:t>Avoiding immunizations</a:t>
            </a:r>
          </a:p>
          <a:p>
            <a:pPr lvl="1">
              <a:spcBef>
                <a:spcPts val="0"/>
              </a:spcBef>
            </a:pPr>
            <a:r>
              <a:rPr lang="en-US" sz="2500" dirty="0"/>
              <a:t>Over-use of imaging technology, injections, antibiotics</a:t>
            </a:r>
          </a:p>
          <a:p>
            <a:pPr lvl="1">
              <a:spcBef>
                <a:spcPts val="0"/>
              </a:spcBef>
            </a:pPr>
            <a:r>
              <a:rPr lang="en-US" sz="2500" dirty="0"/>
              <a:t>Pushing for non-cost-effective ‘rescue medicine’</a:t>
            </a:r>
          </a:p>
          <a:p>
            <a:pPr lvl="1">
              <a:spcBef>
                <a:spcPts val="0"/>
              </a:spcBef>
            </a:pPr>
            <a:r>
              <a:rPr lang="en-US" sz="2500" dirty="0"/>
              <a:t>Raising basic questions about role of the Market</a:t>
            </a:r>
          </a:p>
          <a:p>
            <a:pPr>
              <a:spcBef>
                <a:spcPts val="1800"/>
              </a:spcBef>
            </a:pPr>
            <a:r>
              <a:rPr lang="en-US" sz="2500" dirty="0"/>
              <a:t>How far should the health care system go to: </a:t>
            </a:r>
          </a:p>
          <a:p>
            <a:pPr lvl="1">
              <a:spcBef>
                <a:spcPts val="0"/>
              </a:spcBef>
            </a:pPr>
            <a:r>
              <a:rPr lang="en-US" sz="2500" b="1" dirty="0"/>
              <a:t>Try to change such behavior</a:t>
            </a:r>
            <a:r>
              <a:rPr lang="en-US" sz="2500" dirty="0"/>
              <a:t>? </a:t>
            </a:r>
          </a:p>
          <a:p>
            <a:pPr lvl="1">
              <a:spcBef>
                <a:spcPts val="0"/>
              </a:spcBef>
            </a:pPr>
            <a:r>
              <a:rPr lang="en-US" sz="2500" dirty="0"/>
              <a:t>Do what is best for the nation’s health even if citizens do not agree or favor other priorities?</a:t>
            </a:r>
          </a:p>
        </p:txBody>
      </p:sp>
      <p:sp>
        <p:nvSpPr>
          <p:cNvPr id="4" name="Slide Number Placeholder 3"/>
          <p:cNvSpPr>
            <a:spLocks noGrp="1"/>
          </p:cNvSpPr>
          <p:nvPr>
            <p:ph type="sldNum" sz="quarter" idx="12"/>
          </p:nvPr>
        </p:nvSpPr>
        <p:spPr/>
        <p:txBody>
          <a:bodyPr/>
          <a:lstStyle/>
          <a:p>
            <a:fld id="{B60FE32F-EAAC-4D4C-8BC4-E198F3F9A74D}" type="slidenum">
              <a:rPr lang="en-US" smtClean="0"/>
              <a:t>38</a:t>
            </a:fld>
            <a:endParaRPr lang="en-US"/>
          </a:p>
        </p:txBody>
      </p:sp>
    </p:spTree>
    <p:extLst>
      <p:ext uri="{BB962C8B-B14F-4D97-AF65-F5344CB8AC3E}">
        <p14:creationId xmlns:p14="http://schemas.microsoft.com/office/powerpoint/2010/main" val="4151074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15962"/>
          </a:xfrm>
        </p:spPr>
        <p:txBody>
          <a:bodyPr/>
          <a:lstStyle/>
          <a:p>
            <a:pPr algn="ctr"/>
            <a:r>
              <a:rPr lang="en-US" b="1" dirty="0">
                <a:solidFill>
                  <a:schemeClr val="accent2"/>
                </a:solidFill>
                <a:latin typeface="+mn-lt"/>
              </a:rPr>
              <a:t>Conclusions</a:t>
            </a:r>
          </a:p>
        </p:txBody>
      </p:sp>
      <p:sp>
        <p:nvSpPr>
          <p:cNvPr id="3" name="Content Placeholder 2"/>
          <p:cNvSpPr>
            <a:spLocks noGrp="1"/>
          </p:cNvSpPr>
          <p:nvPr>
            <p:ph idx="1"/>
          </p:nvPr>
        </p:nvSpPr>
        <p:spPr>
          <a:xfrm>
            <a:off x="1981200" y="1145349"/>
            <a:ext cx="8229600" cy="4530725"/>
          </a:xfrm>
        </p:spPr>
        <p:txBody>
          <a:bodyPr>
            <a:noAutofit/>
          </a:bodyPr>
          <a:lstStyle/>
          <a:p>
            <a:pPr>
              <a:spcBef>
                <a:spcPts val="1800"/>
              </a:spcBef>
            </a:pPr>
            <a:r>
              <a:rPr lang="en-US" sz="2600" dirty="0"/>
              <a:t>Priority setting requires defining health system performance goals and measuring them: </a:t>
            </a:r>
            <a:r>
              <a:rPr lang="en-US" sz="2600" i="1" dirty="0"/>
              <a:t>Health status</a:t>
            </a:r>
            <a:r>
              <a:rPr lang="en-US" sz="2600" dirty="0"/>
              <a:t>, </a:t>
            </a:r>
            <a:r>
              <a:rPr lang="en-US" sz="2600" i="1" dirty="0"/>
              <a:t>Financial protection</a:t>
            </a:r>
            <a:r>
              <a:rPr lang="en-US" sz="2600" dirty="0"/>
              <a:t>, and </a:t>
            </a:r>
            <a:r>
              <a:rPr lang="en-US" sz="2600" i="1" dirty="0"/>
              <a:t>Citizen satisfaction</a:t>
            </a:r>
          </a:p>
          <a:p>
            <a:pPr>
              <a:spcBef>
                <a:spcPts val="1800"/>
              </a:spcBef>
            </a:pPr>
            <a:r>
              <a:rPr lang="en-US" sz="2600" dirty="0"/>
              <a:t>Costs and equity (distribution) are important considerations in priority setting since there are never enough resources to meet all “needs”</a:t>
            </a:r>
          </a:p>
          <a:p>
            <a:pPr>
              <a:spcBef>
                <a:spcPts val="1800"/>
              </a:spcBef>
              <a:spcAft>
                <a:spcPts val="1200"/>
              </a:spcAft>
            </a:pPr>
            <a:r>
              <a:rPr lang="en-US" sz="2600" dirty="0"/>
              <a:t>Priority setting involves value choices that will benefit some groups and disadvantage others.  Values vary from country to country, and reformers need ethical arguments to justify decisions about priorities</a:t>
            </a:r>
          </a:p>
        </p:txBody>
      </p:sp>
      <p:sp>
        <p:nvSpPr>
          <p:cNvPr id="6" name="Slide Number Placeholder 5"/>
          <p:cNvSpPr>
            <a:spLocks noGrp="1"/>
          </p:cNvSpPr>
          <p:nvPr>
            <p:ph type="sldNum" sz="quarter" idx="12"/>
          </p:nvPr>
        </p:nvSpPr>
        <p:spPr/>
        <p:txBody>
          <a:bodyPr/>
          <a:lstStyle/>
          <a:p>
            <a:pPr>
              <a:defRPr/>
            </a:pPr>
            <a:fld id="{96E3437A-840A-4C69-9E3F-47CA107C1B02}" type="slidenum">
              <a:rPr lang="en-US" altLang="en-US" smtClean="0"/>
              <a:pPr>
                <a:defRPr/>
              </a:pPr>
              <a:t>39</a:t>
            </a:fld>
            <a:endParaRPr lang="en-US" altLang="en-US"/>
          </a:p>
        </p:txBody>
      </p:sp>
    </p:spTree>
    <p:extLst>
      <p:ext uri="{BB962C8B-B14F-4D97-AF65-F5344CB8AC3E}">
        <p14:creationId xmlns:p14="http://schemas.microsoft.com/office/powerpoint/2010/main" val="1331814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b="1" dirty="0">
                <a:solidFill>
                  <a:schemeClr val="accent2"/>
                </a:solidFill>
                <a:latin typeface="+mn-lt"/>
              </a:rPr>
              <a:t>Three Pillars of Flagship Approach to Priority Settings </a:t>
            </a:r>
            <a:br>
              <a:rPr lang="en-US" sz="4000" b="1" dirty="0">
                <a:solidFill>
                  <a:schemeClr val="accent2"/>
                </a:solidFill>
                <a:latin typeface="+mn-lt"/>
              </a:rPr>
            </a:br>
            <a:endParaRPr lang="en-US" sz="4000" b="1" dirty="0">
              <a:solidFill>
                <a:schemeClr val="accent2"/>
              </a:solidFill>
              <a:latin typeface="+mn-lt"/>
            </a:endParaRPr>
          </a:p>
        </p:txBody>
      </p:sp>
      <p:sp>
        <p:nvSpPr>
          <p:cNvPr id="3" name="Content Placeholder 2"/>
          <p:cNvSpPr>
            <a:spLocks noGrp="1"/>
          </p:cNvSpPr>
          <p:nvPr>
            <p:ph idx="1"/>
          </p:nvPr>
        </p:nvSpPr>
        <p:spPr>
          <a:xfrm>
            <a:off x="2839453" y="1727663"/>
            <a:ext cx="6689704" cy="2539537"/>
          </a:xfrm>
        </p:spPr>
        <p:txBody>
          <a:bodyPr>
            <a:noAutofit/>
          </a:bodyPr>
          <a:lstStyle/>
          <a:p>
            <a:pPr>
              <a:spcAft>
                <a:spcPts val="600"/>
              </a:spcAft>
            </a:pPr>
            <a:r>
              <a:rPr lang="en-US" sz="3600" dirty="0"/>
              <a:t>Technical analysis</a:t>
            </a:r>
            <a:endParaRPr lang="en-US" sz="3600" i="1" dirty="0"/>
          </a:p>
          <a:p>
            <a:pPr>
              <a:spcAft>
                <a:spcPts val="600"/>
              </a:spcAft>
            </a:pPr>
            <a:r>
              <a:rPr lang="en-US" sz="3600" dirty="0"/>
              <a:t>Ethical analysis</a:t>
            </a:r>
          </a:p>
          <a:p>
            <a:pPr>
              <a:spcAft>
                <a:spcPts val="600"/>
              </a:spcAft>
            </a:pPr>
            <a:r>
              <a:rPr lang="en-US" sz="3600" dirty="0"/>
              <a:t>Political analysis</a:t>
            </a:r>
          </a:p>
        </p:txBody>
      </p:sp>
      <p:sp>
        <p:nvSpPr>
          <p:cNvPr id="4" name="Slide Number Placeholder 3"/>
          <p:cNvSpPr>
            <a:spLocks noGrp="1"/>
          </p:cNvSpPr>
          <p:nvPr>
            <p:ph type="sldNum" sz="quarter" idx="12"/>
          </p:nvPr>
        </p:nvSpPr>
        <p:spPr/>
        <p:txBody>
          <a:bodyPr/>
          <a:lstStyle/>
          <a:p>
            <a:fld id="{C24F6CD8-FD57-4434-97B3-870AACD4A820}" type="slidenum">
              <a:rPr lang="en-US" smtClean="0"/>
              <a:t>4</a:t>
            </a:fld>
            <a:endParaRPr lang="en-US"/>
          </a:p>
        </p:txBody>
      </p:sp>
      <p:sp>
        <p:nvSpPr>
          <p:cNvPr id="5" name="Content Placeholder 2"/>
          <p:cNvSpPr txBox="1">
            <a:spLocks/>
          </p:cNvSpPr>
          <p:nvPr/>
        </p:nvSpPr>
        <p:spPr bwMode="auto">
          <a:xfrm>
            <a:off x="2540950" y="4839313"/>
            <a:ext cx="6192982" cy="6470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Aft>
                <a:spcPts val="600"/>
              </a:spcAft>
              <a:buNone/>
            </a:pPr>
            <a:r>
              <a:rPr lang="en-US" sz="3600" i="1" dirty="0"/>
              <a:t>Averages have limits.</a:t>
            </a:r>
          </a:p>
        </p:txBody>
      </p:sp>
    </p:spTree>
    <p:extLst>
      <p:ext uri="{BB962C8B-B14F-4D97-AF65-F5344CB8AC3E}">
        <p14:creationId xmlns:p14="http://schemas.microsoft.com/office/powerpoint/2010/main" val="2175818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5940" y="213360"/>
            <a:ext cx="8229600" cy="541020"/>
          </a:xfrm>
        </p:spPr>
        <p:txBody>
          <a:bodyPr>
            <a:normAutofit fontScale="90000"/>
          </a:bodyPr>
          <a:lstStyle/>
          <a:p>
            <a:pPr algn="ctr"/>
            <a:r>
              <a:rPr lang="en-US" sz="4000" b="1" dirty="0">
                <a:solidFill>
                  <a:schemeClr val="accent2"/>
                </a:solidFill>
                <a:latin typeface="+mn-lt"/>
              </a:rPr>
              <a:t>The Role of Equity</a:t>
            </a:r>
          </a:p>
        </p:txBody>
      </p:sp>
      <p:sp>
        <p:nvSpPr>
          <p:cNvPr id="3" name="Content Placeholder 2"/>
          <p:cNvSpPr>
            <a:spLocks noGrp="1"/>
          </p:cNvSpPr>
          <p:nvPr>
            <p:ph idx="1"/>
          </p:nvPr>
        </p:nvSpPr>
        <p:spPr>
          <a:xfrm>
            <a:off x="1981200" y="946150"/>
            <a:ext cx="8229600" cy="5562600"/>
          </a:xfrm>
        </p:spPr>
        <p:txBody>
          <a:bodyPr>
            <a:noAutofit/>
          </a:bodyPr>
          <a:lstStyle/>
          <a:p>
            <a:pPr>
              <a:spcAft>
                <a:spcPts val="1200"/>
              </a:spcAft>
            </a:pPr>
            <a:r>
              <a:rPr lang="en-US" sz="2600" dirty="0"/>
              <a:t>Focusing on a </a:t>
            </a:r>
            <a:r>
              <a:rPr lang="en-US" sz="2600" b="1" dirty="0"/>
              <a:t>nation’s average performance  </a:t>
            </a:r>
            <a:r>
              <a:rPr lang="en-US" sz="2600" dirty="0"/>
              <a:t>(e.g., the MGDs or the WHO Cube) misses the </a:t>
            </a:r>
            <a:r>
              <a:rPr lang="en-US" sz="2600" b="1" dirty="0"/>
              <a:t>range of difference</a:t>
            </a:r>
            <a:r>
              <a:rPr lang="en-US" sz="2600" dirty="0"/>
              <a:t> across geographic, income or ethnic groups</a:t>
            </a:r>
          </a:p>
          <a:p>
            <a:pPr>
              <a:spcAft>
                <a:spcPts val="1200"/>
              </a:spcAft>
            </a:pPr>
            <a:r>
              <a:rPr lang="en-US" sz="2600" dirty="0"/>
              <a:t>Improving the </a:t>
            </a:r>
            <a:r>
              <a:rPr lang="en-US" sz="2600" b="1" dirty="0"/>
              <a:t>worst off </a:t>
            </a:r>
            <a:r>
              <a:rPr lang="en-US" sz="2600" dirty="0"/>
              <a:t>may be most </a:t>
            </a:r>
            <a:r>
              <a:rPr lang="en-US" sz="2600" b="1" dirty="0"/>
              <a:t>cost effective</a:t>
            </a:r>
            <a:r>
              <a:rPr lang="en-US" sz="2600" dirty="0"/>
              <a:t>—basic care can produce large gains</a:t>
            </a:r>
          </a:p>
          <a:p>
            <a:pPr>
              <a:spcAft>
                <a:spcPts val="1200"/>
              </a:spcAft>
            </a:pPr>
            <a:r>
              <a:rPr lang="en-US" sz="2600" dirty="0"/>
              <a:t>However, serving </a:t>
            </a:r>
            <a:r>
              <a:rPr lang="en-US" sz="2600" b="1" dirty="0"/>
              <a:t>geographically isolated or culturally resistant populations can be costly</a:t>
            </a:r>
          </a:p>
          <a:p>
            <a:r>
              <a:rPr lang="en-US" sz="2600" dirty="0"/>
              <a:t>Equity is complex:</a:t>
            </a:r>
          </a:p>
          <a:p>
            <a:pPr lvl="1"/>
            <a:r>
              <a:rPr lang="en-US" sz="2000" dirty="0"/>
              <a:t>differences between rich and poor</a:t>
            </a:r>
          </a:p>
          <a:p>
            <a:pPr lvl="1"/>
            <a:r>
              <a:rPr lang="en-US" sz="2000" dirty="0"/>
              <a:t>how badly off are the poor</a:t>
            </a:r>
          </a:p>
          <a:p>
            <a:pPr lvl="1"/>
            <a:r>
              <a:rPr lang="en-US" sz="2000" dirty="0"/>
              <a:t>Which kind of equity do we care about?</a:t>
            </a:r>
          </a:p>
          <a:p>
            <a:endParaRPr lang="en-US" sz="2500" b="1" dirty="0"/>
          </a:p>
        </p:txBody>
      </p:sp>
      <p:sp>
        <p:nvSpPr>
          <p:cNvPr id="4" name="Slide Number Placeholder 3"/>
          <p:cNvSpPr>
            <a:spLocks noGrp="1"/>
          </p:cNvSpPr>
          <p:nvPr>
            <p:ph type="sldNum" sz="quarter" idx="12"/>
          </p:nvPr>
        </p:nvSpPr>
        <p:spPr/>
        <p:txBody>
          <a:bodyPr/>
          <a:lstStyle/>
          <a:p>
            <a:fld id="{B60FE32F-EAAC-4D4C-8BC4-E198F3F9A74D}" type="slidenum">
              <a:rPr lang="en-US" smtClean="0"/>
              <a:t>5</a:t>
            </a:fld>
            <a:endParaRPr lang="en-US"/>
          </a:p>
        </p:txBody>
      </p:sp>
    </p:spTree>
    <p:extLst>
      <p:ext uri="{BB962C8B-B14F-4D97-AF65-F5344CB8AC3E}">
        <p14:creationId xmlns:p14="http://schemas.microsoft.com/office/powerpoint/2010/main" val="2036470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1714" y="304800"/>
            <a:ext cx="9144000" cy="1143000"/>
          </a:xfrm>
        </p:spPr>
        <p:txBody>
          <a:bodyPr>
            <a:noAutofit/>
          </a:bodyPr>
          <a:lstStyle/>
          <a:p>
            <a:pPr algn="ctr"/>
            <a:r>
              <a:rPr lang="en-US" sz="3600" b="1" dirty="0">
                <a:solidFill>
                  <a:schemeClr val="accent2"/>
                </a:solidFill>
                <a:latin typeface="+mn-lt"/>
              </a:rPr>
              <a:t>Poor Outcomes and Priority Setting:</a:t>
            </a:r>
            <a:br>
              <a:rPr lang="en-US" sz="3600" b="1" dirty="0">
                <a:solidFill>
                  <a:schemeClr val="accent2"/>
                </a:solidFill>
                <a:latin typeface="+mn-lt"/>
              </a:rPr>
            </a:br>
            <a:r>
              <a:rPr lang="en-US" sz="3600" b="1" dirty="0">
                <a:solidFill>
                  <a:schemeClr val="accent2"/>
                </a:solidFill>
                <a:latin typeface="+mn-lt"/>
              </a:rPr>
              <a:t>Which Ones Matter?</a:t>
            </a:r>
          </a:p>
        </p:txBody>
      </p:sp>
      <p:sp>
        <p:nvSpPr>
          <p:cNvPr id="3" name="Content Placeholder 2"/>
          <p:cNvSpPr>
            <a:spLocks noGrp="1"/>
          </p:cNvSpPr>
          <p:nvPr>
            <p:ph idx="1"/>
          </p:nvPr>
        </p:nvSpPr>
        <p:spPr/>
        <p:txBody>
          <a:bodyPr>
            <a:normAutofit/>
          </a:bodyPr>
          <a:lstStyle/>
          <a:p>
            <a:pPr>
              <a:spcAft>
                <a:spcPts val="1200"/>
              </a:spcAft>
            </a:pPr>
            <a:r>
              <a:rPr lang="en-US" b="1" dirty="0"/>
              <a:t>Health Status: </a:t>
            </a:r>
            <a:r>
              <a:rPr lang="en-US" dirty="0"/>
              <a:t>Which conditions impose the greatest burden of ill health on the population, and which groups suffer most?</a:t>
            </a:r>
          </a:p>
          <a:p>
            <a:pPr>
              <a:spcAft>
                <a:spcPts val="1200"/>
              </a:spcAft>
            </a:pPr>
            <a:r>
              <a:rPr lang="en-US" b="1" dirty="0"/>
              <a:t>Financial Protection: </a:t>
            </a:r>
            <a:r>
              <a:rPr lang="en-US" dirty="0"/>
              <a:t>Who pays the most out-of-pocket (relative to their income) for health care, and what do they spend that money on?</a:t>
            </a:r>
          </a:p>
          <a:p>
            <a:r>
              <a:rPr lang="en-US" b="1" dirty="0"/>
              <a:t>Citizen Satisfaction: </a:t>
            </a:r>
            <a:r>
              <a:rPr lang="en-US" dirty="0"/>
              <a:t>Which aspects of the health system cause the most dissatisfaction, and who in society are the least satisfied with the current situation?</a:t>
            </a:r>
          </a:p>
          <a:p>
            <a:endParaRPr lang="en-US" dirty="0"/>
          </a:p>
          <a:p>
            <a:endParaRPr lang="en-US" dirty="0"/>
          </a:p>
        </p:txBody>
      </p:sp>
      <p:sp>
        <p:nvSpPr>
          <p:cNvPr id="4" name="Slide Number Placeholder 3"/>
          <p:cNvSpPr>
            <a:spLocks noGrp="1"/>
          </p:cNvSpPr>
          <p:nvPr>
            <p:ph type="sldNum" sz="quarter" idx="12"/>
          </p:nvPr>
        </p:nvSpPr>
        <p:spPr/>
        <p:txBody>
          <a:bodyPr/>
          <a:lstStyle/>
          <a:p>
            <a:fld id="{C24F6CD8-FD57-4434-97B3-870AACD4A820}" type="slidenum">
              <a:rPr lang="en-US" smtClean="0"/>
              <a:t>6</a:t>
            </a:fld>
            <a:endParaRPr lang="en-US"/>
          </a:p>
        </p:txBody>
      </p:sp>
    </p:spTree>
    <p:extLst>
      <p:ext uri="{BB962C8B-B14F-4D97-AF65-F5344CB8AC3E}">
        <p14:creationId xmlns:p14="http://schemas.microsoft.com/office/powerpoint/2010/main" val="1369135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p:txBody>
          <a:bodyPr/>
          <a:lstStyle/>
          <a:p>
            <a:pPr>
              <a:defRPr/>
            </a:pPr>
            <a:fld id="{053D2EB2-C640-438C-BDEC-C3E95D7CBBDF}" type="slidenum">
              <a:rPr lang="en-GB"/>
              <a:pPr>
                <a:defRPr/>
              </a:pPr>
              <a:t>7</a:t>
            </a:fld>
            <a:endParaRPr lang="en-GB" dirty="0"/>
          </a:p>
        </p:txBody>
      </p:sp>
      <p:sp>
        <p:nvSpPr>
          <p:cNvPr id="4099" name="Rectangle 2"/>
          <p:cNvSpPr>
            <a:spLocks noGrp="1" noChangeArrowheads="1"/>
          </p:cNvSpPr>
          <p:nvPr>
            <p:ph type="title"/>
          </p:nvPr>
        </p:nvSpPr>
        <p:spPr>
          <a:xfrm>
            <a:off x="1981200" y="228601"/>
            <a:ext cx="8229600" cy="761999"/>
          </a:xfrm>
        </p:spPr>
        <p:txBody>
          <a:bodyPr rtlCol="0">
            <a:noAutofit/>
          </a:bodyPr>
          <a:lstStyle/>
          <a:p>
            <a:pPr algn="ctr">
              <a:defRPr/>
            </a:pPr>
            <a:r>
              <a:rPr lang="en-GB" sz="3600" b="1" dirty="0">
                <a:ln>
                  <a:solidFill>
                    <a:srgbClr val="00FFFF"/>
                  </a:solidFill>
                </a:ln>
                <a:solidFill>
                  <a:srgbClr val="6600CC"/>
                </a:solidFill>
                <a:effectLst>
                  <a:outerShdw blurRad="38100" dist="38100" dir="2700000" algn="tl">
                    <a:srgbClr val="000000">
                      <a:alpha val="43137"/>
                    </a:srgbClr>
                  </a:outerShdw>
                </a:effectLst>
                <a:latin typeface="Berlin Sans FB Demi" pitchFamily="34" charset="0"/>
              </a:rPr>
              <a:t> </a:t>
            </a:r>
            <a:r>
              <a:rPr lang="en-GB" sz="3600" b="1" dirty="0">
                <a:solidFill>
                  <a:schemeClr val="accent2"/>
                </a:solidFill>
                <a:latin typeface="+mn-lt"/>
              </a:rPr>
              <a:t>Ethical Theory and Priority Setting</a:t>
            </a:r>
          </a:p>
        </p:txBody>
      </p:sp>
      <p:sp>
        <p:nvSpPr>
          <p:cNvPr id="4100" name="Rectangle 3"/>
          <p:cNvSpPr>
            <a:spLocks noGrp="1" noChangeArrowheads="1"/>
          </p:cNvSpPr>
          <p:nvPr>
            <p:ph type="body" idx="1"/>
          </p:nvPr>
        </p:nvSpPr>
        <p:spPr>
          <a:xfrm>
            <a:off x="1981200" y="914400"/>
            <a:ext cx="8229600" cy="5334000"/>
          </a:xfrm>
        </p:spPr>
        <p:txBody>
          <a:bodyPr anchor="ctr">
            <a:normAutofit lnSpcReduction="10000"/>
          </a:bodyPr>
          <a:lstStyle/>
          <a:p>
            <a:pPr>
              <a:lnSpc>
                <a:spcPct val="110000"/>
              </a:lnSpc>
              <a:spcBef>
                <a:spcPts val="1200"/>
              </a:spcBef>
            </a:pPr>
            <a:r>
              <a:rPr lang="en-GB" dirty="0"/>
              <a:t>Arguments about </a:t>
            </a:r>
            <a:r>
              <a:rPr lang="en-GB" b="1" dirty="0"/>
              <a:t>priority setting often invoke ethical and philosophical ideas</a:t>
            </a:r>
            <a:r>
              <a:rPr lang="en-GB" dirty="0"/>
              <a:t>—or</a:t>
            </a:r>
            <a:r>
              <a:rPr lang="en-GB" b="1" dirty="0"/>
              <a:t> </a:t>
            </a:r>
            <a:r>
              <a:rPr lang="en-GB" dirty="0"/>
              <a:t>are based on such ideas even if advocates don’t realize it</a:t>
            </a:r>
          </a:p>
          <a:p>
            <a:pPr>
              <a:lnSpc>
                <a:spcPct val="110000"/>
              </a:lnSpc>
              <a:spcBef>
                <a:spcPts val="1200"/>
              </a:spcBef>
            </a:pPr>
            <a:r>
              <a:rPr lang="en-GB" dirty="0"/>
              <a:t>Understanding the </a:t>
            </a:r>
            <a:r>
              <a:rPr lang="en-GB" b="1" dirty="0"/>
              <a:t>underlying value systems (theories) can help clarify many common arguments</a:t>
            </a:r>
            <a:r>
              <a:rPr lang="en-GB" dirty="0"/>
              <a:t> and positions</a:t>
            </a:r>
          </a:p>
          <a:p>
            <a:pPr>
              <a:lnSpc>
                <a:spcPct val="110000"/>
              </a:lnSpc>
              <a:spcBef>
                <a:spcPts val="1200"/>
              </a:spcBef>
            </a:pPr>
            <a:r>
              <a:rPr lang="en-GB" dirty="0"/>
              <a:t>Exploring alternative theories can also </a:t>
            </a:r>
            <a:r>
              <a:rPr lang="en-GB" b="1" dirty="0"/>
              <a:t>help each of us define our own positions</a:t>
            </a:r>
          </a:p>
          <a:p>
            <a:pPr>
              <a:lnSpc>
                <a:spcPct val="110000"/>
              </a:lnSpc>
              <a:spcBef>
                <a:spcPts val="1200"/>
              </a:spcBef>
            </a:pPr>
            <a:r>
              <a:rPr lang="en-GB" b="1" dirty="0"/>
              <a:t>Understanding other theories </a:t>
            </a:r>
            <a:r>
              <a:rPr lang="en-GB" dirty="0"/>
              <a:t>can help us make arguments that others will agree with even if they don’t share our values.</a:t>
            </a:r>
          </a:p>
        </p:txBody>
      </p:sp>
    </p:spTree>
    <p:extLst>
      <p:ext uri="{BB962C8B-B14F-4D97-AF65-F5344CB8AC3E}">
        <p14:creationId xmlns:p14="http://schemas.microsoft.com/office/powerpoint/2010/main" val="4072094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36808"/>
            <a:ext cx="8229600" cy="715962"/>
          </a:xfrm>
        </p:spPr>
        <p:txBody>
          <a:bodyPr>
            <a:normAutofit/>
          </a:bodyPr>
          <a:lstStyle/>
          <a:p>
            <a:pPr algn="ctr"/>
            <a:r>
              <a:rPr lang="en-US" b="1" dirty="0">
                <a:solidFill>
                  <a:schemeClr val="accent2"/>
                </a:solidFill>
                <a:latin typeface="+mn-lt"/>
              </a:rPr>
              <a:t>Deciding How to Expand Coverage</a:t>
            </a:r>
          </a:p>
        </p:txBody>
      </p:sp>
      <p:sp>
        <p:nvSpPr>
          <p:cNvPr id="3" name="Content Placeholder 2"/>
          <p:cNvSpPr>
            <a:spLocks noGrp="1"/>
          </p:cNvSpPr>
          <p:nvPr>
            <p:ph idx="1"/>
          </p:nvPr>
        </p:nvSpPr>
        <p:spPr>
          <a:xfrm>
            <a:off x="1905000" y="1022358"/>
            <a:ext cx="8229600" cy="5715000"/>
          </a:xfrm>
        </p:spPr>
        <p:txBody>
          <a:bodyPr>
            <a:normAutofit/>
          </a:bodyPr>
          <a:lstStyle/>
          <a:p>
            <a:r>
              <a:rPr lang="en-US" sz="2700" dirty="0"/>
              <a:t>Think about the health system goals of </a:t>
            </a:r>
            <a:r>
              <a:rPr lang="en-US" sz="2700" b="1" dirty="0"/>
              <a:t>health status, financial protection, and citizen satisfaction </a:t>
            </a:r>
            <a:r>
              <a:rPr lang="en-US" sz="2700" dirty="0"/>
              <a:t>– which one do you work on first?</a:t>
            </a:r>
          </a:p>
          <a:p>
            <a:r>
              <a:rPr lang="en-US" sz="2700" b="1" dirty="0"/>
              <a:t>Where does your health care system most fall short </a:t>
            </a:r>
            <a:r>
              <a:rPr lang="en-US" sz="2700" dirty="0"/>
              <a:t>of providing the kind of life you want for your citizens?</a:t>
            </a:r>
          </a:p>
          <a:p>
            <a:r>
              <a:rPr lang="en-US" sz="2700" b="1" dirty="0"/>
              <a:t>Which groups do especially badly </a:t>
            </a:r>
            <a:r>
              <a:rPr lang="en-US" sz="2700" dirty="0"/>
              <a:t>and how important is it to you to do something about that?</a:t>
            </a:r>
          </a:p>
          <a:p>
            <a:r>
              <a:rPr lang="en-US" sz="2700" b="1" dirty="0"/>
              <a:t>How can you improve “effective coverage”</a:t>
            </a:r>
            <a:r>
              <a:rPr lang="en-US" sz="2700" b="1" dirty="0">
                <a:solidFill>
                  <a:srgbClr val="FF0000"/>
                </a:solidFill>
              </a:rPr>
              <a:t> </a:t>
            </a:r>
            <a:r>
              <a:rPr lang="en-US" sz="2700" dirty="0"/>
              <a:t>by acting on either the supply side (better provision) or the demand side (new insurance or financing)?</a:t>
            </a:r>
          </a:p>
          <a:p>
            <a:r>
              <a:rPr lang="en-US" sz="2700" b="1" dirty="0"/>
              <a:t>Which improvements would make the biggest difference </a:t>
            </a:r>
            <a:r>
              <a:rPr lang="en-US" sz="2700" dirty="0"/>
              <a:t>in which actual outcomes?</a:t>
            </a:r>
          </a:p>
        </p:txBody>
      </p:sp>
      <p:sp>
        <p:nvSpPr>
          <p:cNvPr id="4" name="Slide Number Placeholder 3"/>
          <p:cNvSpPr>
            <a:spLocks noGrp="1"/>
          </p:cNvSpPr>
          <p:nvPr>
            <p:ph type="sldNum" sz="quarter" idx="12"/>
          </p:nvPr>
        </p:nvSpPr>
        <p:spPr/>
        <p:txBody>
          <a:bodyPr/>
          <a:lstStyle/>
          <a:p>
            <a:fld id="{B60FE32F-EAAC-4D4C-8BC4-E198F3F9A74D}" type="slidenum">
              <a:rPr lang="en-US" smtClean="0"/>
              <a:t>8</a:t>
            </a:fld>
            <a:endParaRPr lang="en-US"/>
          </a:p>
        </p:txBody>
      </p:sp>
    </p:spTree>
    <p:extLst>
      <p:ext uri="{BB962C8B-B14F-4D97-AF65-F5344CB8AC3E}">
        <p14:creationId xmlns:p14="http://schemas.microsoft.com/office/powerpoint/2010/main" val="75851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3ABE1-440E-4CDB-B8D9-ACA20F92473B}"/>
              </a:ext>
            </a:extLst>
          </p:cNvPr>
          <p:cNvSpPr>
            <a:spLocks noGrp="1"/>
          </p:cNvSpPr>
          <p:nvPr>
            <p:ph type="title"/>
          </p:nvPr>
        </p:nvSpPr>
        <p:spPr/>
        <p:txBody>
          <a:bodyPr/>
          <a:lstStyle/>
          <a:p>
            <a:pPr algn="ctr"/>
            <a:r>
              <a:rPr lang="en-US" sz="4000" b="1" dirty="0">
                <a:solidFill>
                  <a:schemeClr val="accent2"/>
                </a:solidFill>
              </a:rPr>
              <a:t>Making Fair Choices </a:t>
            </a:r>
            <a:r>
              <a:rPr lang="en-US" sz="4000" b="1" dirty="0">
                <a:solidFill>
                  <a:schemeClr val="accent2"/>
                </a:solidFill>
                <a:latin typeface="+mn-lt"/>
              </a:rPr>
              <a:t>About Health Services </a:t>
            </a:r>
          </a:p>
        </p:txBody>
      </p:sp>
      <p:sp>
        <p:nvSpPr>
          <p:cNvPr id="3" name="Content Placeholder 2">
            <a:extLst>
              <a:ext uri="{FF2B5EF4-FFF2-40B4-BE49-F238E27FC236}">
                <a16:creationId xmlns:a16="http://schemas.microsoft.com/office/drawing/2014/main" id="{DA12F01D-53DC-4743-8AF7-2288FFBDA8C9}"/>
              </a:ext>
            </a:extLst>
          </p:cNvPr>
          <p:cNvSpPr>
            <a:spLocks noGrp="1"/>
          </p:cNvSpPr>
          <p:nvPr>
            <p:ph idx="1"/>
          </p:nvPr>
        </p:nvSpPr>
        <p:spPr/>
        <p:txBody>
          <a:bodyPr/>
          <a:lstStyle/>
          <a:p>
            <a:pPr>
              <a:buFont typeface="Arial" panose="020B0604020202020204" pitchFamily="34" charset="0"/>
              <a:buChar char="•"/>
            </a:pPr>
            <a:r>
              <a:rPr lang="en-US" sz="2400" dirty="0"/>
              <a:t>Margaret Chan, previous DG at WHO (Chan, 2016): </a:t>
            </a:r>
          </a:p>
          <a:p>
            <a:pPr lvl="1"/>
            <a:r>
              <a:rPr lang="en-US" sz="2000" dirty="0"/>
              <a:t>“UHC means ensuring that </a:t>
            </a:r>
            <a:r>
              <a:rPr lang="en-US" sz="2000" b="1" dirty="0"/>
              <a:t>everyone</a:t>
            </a:r>
            <a:r>
              <a:rPr lang="en-US" sz="2000" dirty="0"/>
              <a:t> can obtain </a:t>
            </a:r>
            <a:r>
              <a:rPr lang="en-US" sz="2000" b="1" dirty="0"/>
              <a:t>essential </a:t>
            </a:r>
            <a:r>
              <a:rPr lang="en-US" sz="2000" dirty="0"/>
              <a:t>health services of </a:t>
            </a:r>
            <a:r>
              <a:rPr lang="en-US" sz="2000" b="1" dirty="0"/>
              <a:t>high quality </a:t>
            </a:r>
            <a:r>
              <a:rPr lang="en-US" sz="2000" dirty="0"/>
              <a:t>without suffering</a:t>
            </a:r>
            <a:r>
              <a:rPr lang="en-US" sz="2000" b="1" dirty="0"/>
              <a:t> financial </a:t>
            </a:r>
            <a:r>
              <a:rPr lang="en-US" sz="2000" dirty="0"/>
              <a:t>hardship. Resource constraints require countries to determine their own definition of essential. UHC cannot provide access to all possible health services….”</a:t>
            </a:r>
          </a:p>
          <a:p>
            <a:pPr lvl="1"/>
            <a:endParaRPr lang="en-US" sz="2000" dirty="0"/>
          </a:p>
          <a:p>
            <a:pPr lvl="1"/>
            <a:r>
              <a:rPr lang="en-US" sz="2000" dirty="0"/>
              <a:t>“In other words, choices must be made and priorities must be set….” </a:t>
            </a:r>
          </a:p>
          <a:p>
            <a:pPr lvl="1"/>
            <a:endParaRPr lang="en-US" sz="2000" dirty="0"/>
          </a:p>
          <a:p>
            <a:pPr lvl="1"/>
            <a:r>
              <a:rPr lang="en-US" sz="2000" dirty="0"/>
              <a:t>“ .. experiences suggest that no single, ideal institutional structure exists to guide priority setting for UHC. Each country has to decide what will best suit its needs, capacities, and the expectations of its citizens.” </a:t>
            </a:r>
          </a:p>
          <a:p>
            <a:endParaRPr lang="en-US" dirty="0"/>
          </a:p>
        </p:txBody>
      </p:sp>
      <p:sp>
        <p:nvSpPr>
          <p:cNvPr id="4" name="Slide Number Placeholder 3">
            <a:extLst>
              <a:ext uri="{FF2B5EF4-FFF2-40B4-BE49-F238E27FC236}">
                <a16:creationId xmlns:a16="http://schemas.microsoft.com/office/drawing/2014/main" id="{0870FBE9-910A-45C4-B6FD-4F0DB490E50E}"/>
              </a:ext>
            </a:extLst>
          </p:cNvPr>
          <p:cNvSpPr>
            <a:spLocks noGrp="1"/>
          </p:cNvSpPr>
          <p:nvPr>
            <p:ph type="sldNum" sz="quarter" idx="12"/>
          </p:nvPr>
        </p:nvSpPr>
        <p:spPr/>
        <p:txBody>
          <a:bodyPr/>
          <a:lstStyle/>
          <a:p>
            <a:pPr>
              <a:defRPr/>
            </a:pPr>
            <a:fld id="{B43E1CCC-17D9-3F43-BB38-5B57626A2B35}" type="slidenum">
              <a:rPr lang="en-US" smtClean="0"/>
              <a:pPr>
                <a:defRPr/>
              </a:pPr>
              <a:t>9</a:t>
            </a:fld>
            <a:endParaRPr lang="en-US"/>
          </a:p>
        </p:txBody>
      </p:sp>
    </p:spTree>
    <p:extLst>
      <p:ext uri="{BB962C8B-B14F-4D97-AF65-F5344CB8AC3E}">
        <p14:creationId xmlns:p14="http://schemas.microsoft.com/office/powerpoint/2010/main" val="3074070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2621</Words>
  <Application>Microsoft Office PowerPoint</Application>
  <PresentationFormat>Widescreen</PresentationFormat>
  <Paragraphs>309</Paragraphs>
  <Slides>39</Slides>
  <Notes>11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39</vt:i4>
      </vt:variant>
    </vt:vector>
  </HeadingPairs>
  <TitlesOfParts>
    <vt:vector size="52" baseType="lpstr">
      <vt:lpstr>ＭＳ Ｐゴシック</vt:lpstr>
      <vt:lpstr>Arial</vt:lpstr>
      <vt:lpstr>Berlin Sans FB Demi</vt:lpstr>
      <vt:lpstr>Calibri</vt:lpstr>
      <vt:lpstr>Calibri Light</vt:lpstr>
      <vt:lpstr>Eras Bold ITC</vt:lpstr>
      <vt:lpstr>Lucida Sans Unicode</vt:lpstr>
      <vt:lpstr>Symbol</vt:lpstr>
      <vt:lpstr>Tahoma</vt:lpstr>
      <vt:lpstr>Times</vt:lpstr>
      <vt:lpstr>Times New Roman</vt:lpstr>
      <vt:lpstr>Verdana</vt:lpstr>
      <vt:lpstr>Office Theme</vt:lpstr>
      <vt:lpstr>Setting Priorities for UHC Session 2  Global Flagship Course on Health Systems Strengthening: The Challenge of Universal Health Coverage  Nedim Jaganjac </vt:lpstr>
      <vt:lpstr>Objectives of the session</vt:lpstr>
      <vt:lpstr>PowerPoint Presentation</vt:lpstr>
      <vt:lpstr>Three Pillars of Flagship Approach to Priority Settings  </vt:lpstr>
      <vt:lpstr>The Role of Equity</vt:lpstr>
      <vt:lpstr>Poor Outcomes and Priority Setting: Which Ones Matter?</vt:lpstr>
      <vt:lpstr> Ethical Theory and Priority Setting</vt:lpstr>
      <vt:lpstr>Deciding How to Expand Coverage</vt:lpstr>
      <vt:lpstr>Making Fair Choices About Health Services </vt:lpstr>
      <vt:lpstr>WHO “UHC Cube Diagram for services, coverage and financing” </vt:lpstr>
      <vt:lpstr>The Step Pyramid View of Coverage</vt:lpstr>
      <vt:lpstr>PowerPoint Presentation</vt:lpstr>
      <vt:lpstr>Using A Step Pyramid</vt:lpstr>
      <vt:lpstr> Making Choices is Unavoidable</vt:lpstr>
      <vt:lpstr>Exercise :</vt:lpstr>
      <vt:lpstr>PowerPoint Presentation</vt:lpstr>
      <vt:lpstr>Three Theories Of Ethical Argument: </vt:lpstr>
      <vt:lpstr>Theory I: Utilitarianism</vt:lpstr>
      <vt:lpstr>Implementing Utilitarianism</vt:lpstr>
      <vt:lpstr>Alternative Views of  Individual Well Being</vt:lpstr>
      <vt:lpstr>Theory II: Liberalism</vt:lpstr>
      <vt:lpstr>Two Views about Rights</vt:lpstr>
      <vt:lpstr>Theory III - Communitarianism</vt:lpstr>
      <vt:lpstr>Ethical Theory and Policy Choices for UCH Some Examples</vt:lpstr>
      <vt:lpstr>Three Pillars of Flagship Approach to Priority Settings </vt:lpstr>
      <vt:lpstr>Thinking About Priorities</vt:lpstr>
      <vt:lpstr>PowerPoint Presentation</vt:lpstr>
      <vt:lpstr>UHC Goals and Health Sector </vt:lpstr>
      <vt:lpstr>1. Health Status as a Goal</vt:lpstr>
      <vt:lpstr>Measurement Matters </vt:lpstr>
      <vt:lpstr>Health Status: Tracking</vt:lpstr>
      <vt:lpstr>2. Financial Protection as a Goal</vt:lpstr>
      <vt:lpstr>PowerPoint Presentation</vt:lpstr>
      <vt:lpstr>PowerPoint Presentation</vt:lpstr>
      <vt:lpstr>2. Financial Protection:  Tracking </vt:lpstr>
      <vt:lpstr>3. Satisfaction as a Goal</vt:lpstr>
      <vt:lpstr>3. Satisfaction:  Tracking </vt:lpstr>
      <vt:lpstr>Wants (Satisfaction) vs Needs (Health)</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Session Session #  Global Flagship Course on Health Systems Strengthening: The Challenge of Universal Health Coverage  Presenter's Name Presenter’s Title</dc:title>
  <dc:creator>Rialda Kovacevic</dc:creator>
  <cp:lastModifiedBy>Nedim Jaganjac</cp:lastModifiedBy>
  <cp:revision>5</cp:revision>
  <dcterms:created xsi:type="dcterms:W3CDTF">2019-05-01T20:16:15Z</dcterms:created>
  <dcterms:modified xsi:type="dcterms:W3CDTF">2019-05-02T20:11:22Z</dcterms:modified>
</cp:coreProperties>
</file>